
<file path=[Content_Types].xml><?xml version="1.0" encoding="utf-8"?>
<Types xmlns="http://schemas.openxmlformats.org/package/2006/content-types">
  <Default Extension="png" ContentType="image/png"/>
  <Default Extension="m4a" ContentType="audio/mp4"/>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0"/>
  </p:notesMasterIdLst>
  <p:handoutMasterIdLst>
    <p:handoutMasterId r:id="rId11"/>
  </p:handoutMasterIdLst>
  <p:sldIdLst>
    <p:sldId id="290" r:id="rId2"/>
    <p:sldId id="291" r:id="rId3"/>
    <p:sldId id="271" r:id="rId4"/>
    <p:sldId id="288" r:id="rId5"/>
    <p:sldId id="262" r:id="rId6"/>
    <p:sldId id="272" r:id="rId7"/>
    <p:sldId id="275" r:id="rId8"/>
    <p:sldId id="289"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BC89EF96-8CEA-46FF-86C4-4CE0E7609802}">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4574" autoAdjust="0"/>
    <p:restoredTop sz="86384" autoAdjust="0"/>
  </p:normalViewPr>
  <p:slideViewPr>
    <p:cSldViewPr snapToGrid="0">
      <p:cViewPr varScale="1">
        <p:scale>
          <a:sx n="99" d="100"/>
          <a:sy n="99" d="100"/>
        </p:scale>
        <p:origin x="276" y="164"/>
      </p:cViewPr>
      <p:guideLst>
        <p:guide pos="3840"/>
        <p:guide orient="horz" pos="2160"/>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82" d="100"/>
          <a:sy n="82" d="100"/>
        </p:scale>
        <p:origin x="3852" y="7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6"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9041DB8-B66F-4DC8-A96E-33677E0F90FF}" type="datetimeFigureOut">
              <a:rPr lang="en-US" smtClean="0"/>
              <a:t>9/13/2017</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604A0D4-B89B-4ADD-AF9E-38636B40EE4E}" type="slidenum">
              <a:rPr lang="en-US" smtClean="0"/>
              <a:t>‹#›</a:t>
            </a:fld>
            <a:endParaRPr lang="en-US"/>
          </a:p>
        </p:txBody>
      </p:sp>
    </p:spTree>
    <p:extLst>
      <p:ext uri="{BB962C8B-B14F-4D97-AF65-F5344CB8AC3E}">
        <p14:creationId xmlns:p14="http://schemas.microsoft.com/office/powerpoint/2010/main" val="424738915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EB49C4A-65AC-492D-9701-81B46C3AD0E4}" type="datetimeFigureOut">
              <a:rPr lang="en-US" smtClean="0"/>
              <a:t>9/13/2017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0861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2869989-EB00-4EE7-BCB5-25BDC5BB29F8}" type="slidenum">
              <a:rPr lang="en-US" smtClean="0"/>
              <a:t>‹#›</a:t>
            </a:fld>
            <a:endParaRPr lang="en-US"/>
          </a:p>
        </p:txBody>
      </p:sp>
    </p:spTree>
    <p:extLst>
      <p:ext uri="{BB962C8B-B14F-4D97-AF65-F5344CB8AC3E}">
        <p14:creationId xmlns:p14="http://schemas.microsoft.com/office/powerpoint/2010/main" val="21936361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video</a:t>
            </a:r>
            <a:r>
              <a:rPr lang="en-US" baseline="0" dirty="0" smtClean="0"/>
              <a:t> introduces </a:t>
            </a:r>
            <a:r>
              <a:rPr lang="en-US" baseline="0" dirty="0"/>
              <a:t>DL Workspace, an open source toolkit for turn-key AI Cluster setup and operation. </a:t>
            </a:r>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1</a:t>
            </a:fld>
            <a:endParaRPr lang="en-US"/>
          </a:p>
        </p:txBody>
      </p:sp>
    </p:spTree>
    <p:extLst>
      <p:ext uri="{BB962C8B-B14F-4D97-AF65-F5344CB8AC3E}">
        <p14:creationId xmlns:p14="http://schemas.microsoft.com/office/powerpoint/2010/main" val="2610763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DL Workspace </a:t>
            </a:r>
            <a:r>
              <a:rPr lang="en-US" baseline="0" dirty="0"/>
              <a:t>provides out-of-box support for multiple Deep Learning </a:t>
            </a:r>
            <a:r>
              <a:rPr lang="en-US" baseline="0" dirty="0" smtClean="0"/>
              <a:t>toolkits, </a:t>
            </a:r>
            <a:r>
              <a:rPr lang="en-US" baseline="0" dirty="0"/>
              <a:t>and big data analytical kits. It </a:t>
            </a:r>
            <a:r>
              <a:rPr lang="en-US" dirty="0"/>
              <a:t>is used daily by</a:t>
            </a:r>
            <a:r>
              <a:rPr lang="en-US" baseline="0" dirty="0"/>
              <a:t> Microsoft employees, and allows AI </a:t>
            </a:r>
            <a:r>
              <a:rPr lang="en-US" baseline="0" dirty="0" smtClean="0"/>
              <a:t>scientists </a:t>
            </a:r>
            <a:r>
              <a:rPr lang="en-US" baseline="0" dirty="0"/>
              <a:t>to run both interactive </a:t>
            </a:r>
            <a:r>
              <a:rPr lang="en-US" baseline="0" dirty="0" smtClean="0"/>
              <a:t>and </a:t>
            </a:r>
            <a:r>
              <a:rPr lang="en-US" baseline="0" dirty="0"/>
              <a:t>batch jobs on cluster</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2</a:t>
            </a:fld>
            <a:endParaRPr lang="en-US"/>
          </a:p>
        </p:txBody>
      </p:sp>
    </p:spTree>
    <p:extLst>
      <p:ext uri="{BB962C8B-B14F-4D97-AF65-F5344CB8AC3E}">
        <p14:creationId xmlns:p14="http://schemas.microsoft.com/office/powerpoint/2010/main" val="20186527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rest of the video explains the process to install DL Workspace on Azure</a:t>
            </a:r>
          </a:p>
        </p:txBody>
      </p:sp>
      <p:sp>
        <p:nvSpPr>
          <p:cNvPr id="4" name="Slide Number Placeholder 3"/>
          <p:cNvSpPr>
            <a:spLocks noGrp="1"/>
          </p:cNvSpPr>
          <p:nvPr>
            <p:ph type="sldNum" sz="quarter" idx="10"/>
          </p:nvPr>
        </p:nvSpPr>
        <p:spPr/>
        <p:txBody>
          <a:bodyPr/>
          <a:lstStyle/>
          <a:p>
            <a:fld id="{82869989-EB00-4EE7-BCB5-25BDC5BB29F8}" type="slidenum">
              <a:rPr lang="en-US" smtClean="0"/>
              <a:t>3</a:t>
            </a:fld>
            <a:endParaRPr lang="en-US"/>
          </a:p>
        </p:txBody>
      </p:sp>
    </p:spTree>
    <p:extLst>
      <p:ext uri="{BB962C8B-B14F-4D97-AF65-F5344CB8AC3E}">
        <p14:creationId xmlns:p14="http://schemas.microsoft.com/office/powerpoint/2010/main" val="25533507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You need a development machine running Ubuntu OS. You may then either install docker, and build DL workspace dev docker, or run installation scripts that will install docker, python and Azure CLI on your machine.  </a:t>
            </a:r>
          </a:p>
        </p:txBody>
      </p:sp>
      <p:sp>
        <p:nvSpPr>
          <p:cNvPr id="4" name="Slide Number Placeholder 3"/>
          <p:cNvSpPr>
            <a:spLocks noGrp="1"/>
          </p:cNvSpPr>
          <p:nvPr>
            <p:ph type="sldNum" sz="quarter" idx="10"/>
          </p:nvPr>
        </p:nvSpPr>
        <p:spPr/>
        <p:txBody>
          <a:bodyPr/>
          <a:lstStyle/>
          <a:p>
            <a:fld id="{82869989-EB00-4EE7-BCB5-25BDC5BB29F8}" type="slidenum">
              <a:rPr lang="en-US" smtClean="0"/>
              <a:t>4</a:t>
            </a:fld>
            <a:endParaRPr lang="en-US"/>
          </a:p>
        </p:txBody>
      </p:sp>
    </p:spTree>
    <p:extLst>
      <p:ext uri="{BB962C8B-B14F-4D97-AF65-F5344CB8AC3E}">
        <p14:creationId xmlns:p14="http://schemas.microsoft.com/office/powerpoint/2010/main" val="23231319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Prepare configuration file. You need the name of the cluster, # of infrastructure and worker node, deployed azure location, and type of VM size. </a:t>
            </a:r>
          </a:p>
        </p:txBody>
      </p:sp>
      <p:sp>
        <p:nvSpPr>
          <p:cNvPr id="4" name="Slide Number Placeholder 3"/>
          <p:cNvSpPr>
            <a:spLocks noGrp="1"/>
          </p:cNvSpPr>
          <p:nvPr>
            <p:ph type="sldNum" sz="quarter" idx="10"/>
          </p:nvPr>
        </p:nvSpPr>
        <p:spPr/>
        <p:txBody>
          <a:bodyPr/>
          <a:lstStyle/>
          <a:p>
            <a:fld id="{82869989-EB00-4EE7-BCB5-25BDC5BB29F8}" type="slidenum">
              <a:rPr lang="en-US" smtClean="0"/>
              <a:t>5</a:t>
            </a:fld>
            <a:endParaRPr lang="en-US"/>
          </a:p>
        </p:txBody>
      </p:sp>
    </p:spTree>
    <p:extLst>
      <p:ext uri="{BB962C8B-B14F-4D97-AF65-F5344CB8AC3E}">
        <p14:creationId xmlns:p14="http://schemas.microsoft.com/office/powerpoint/2010/main" val="3302959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Depending on your Open ID provider, </a:t>
            </a:r>
            <a:r>
              <a:rPr lang="en-US" dirty="0" smtClean="0"/>
              <a:t>configure </a:t>
            </a:r>
            <a:r>
              <a:rPr lang="en-US" dirty="0"/>
              <a:t>the Open ID endpoint, and put the information into configuration file. </a:t>
            </a:r>
          </a:p>
        </p:txBody>
      </p:sp>
      <p:sp>
        <p:nvSpPr>
          <p:cNvPr id="4" name="Slide Number Placeholder 3"/>
          <p:cNvSpPr>
            <a:spLocks noGrp="1"/>
          </p:cNvSpPr>
          <p:nvPr>
            <p:ph type="sldNum" sz="quarter" idx="10"/>
          </p:nvPr>
        </p:nvSpPr>
        <p:spPr/>
        <p:txBody>
          <a:bodyPr/>
          <a:lstStyle/>
          <a:p>
            <a:fld id="{82869989-EB00-4EE7-BCB5-25BDC5BB29F8}" type="slidenum">
              <a:rPr lang="en-US" smtClean="0"/>
              <a:t>6</a:t>
            </a:fld>
            <a:endParaRPr lang="en-US"/>
          </a:p>
        </p:txBody>
      </p:sp>
    </p:spTree>
    <p:extLst>
      <p:ext uri="{BB962C8B-B14F-4D97-AF65-F5344CB8AC3E}">
        <p14:creationId xmlns:p14="http://schemas.microsoft.com/office/powerpoint/2010/main" val="18013820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Log in to your azure account via </a:t>
            </a:r>
            <a:r>
              <a:rPr lang="en-US" dirty="0" err="1"/>
              <a:t>az</a:t>
            </a:r>
            <a:r>
              <a:rPr lang="en-US" dirty="0"/>
              <a:t> login. Then run the following scripts in sequence to create Azure VM, generate configuration file for the Azure Cluster, and deploy </a:t>
            </a:r>
            <a:r>
              <a:rPr lang="en-US" dirty="0" err="1"/>
              <a:t>kubernete</a:t>
            </a:r>
            <a:r>
              <a:rPr lang="en-US" dirty="0"/>
              <a:t> cluster &amp; DL Workspace runtime. </a:t>
            </a:r>
          </a:p>
        </p:txBody>
      </p:sp>
      <p:sp>
        <p:nvSpPr>
          <p:cNvPr id="4" name="Slide Number Placeholder 3"/>
          <p:cNvSpPr>
            <a:spLocks noGrp="1"/>
          </p:cNvSpPr>
          <p:nvPr>
            <p:ph type="sldNum" sz="quarter" idx="10"/>
          </p:nvPr>
        </p:nvSpPr>
        <p:spPr/>
        <p:txBody>
          <a:bodyPr/>
          <a:lstStyle/>
          <a:p>
            <a:fld id="{82869989-EB00-4EE7-BCB5-25BDC5BB29F8}" type="slidenum">
              <a:rPr lang="en-US" smtClean="0"/>
              <a:t>7</a:t>
            </a:fld>
            <a:endParaRPr lang="en-US"/>
          </a:p>
        </p:txBody>
      </p:sp>
    </p:spTree>
    <p:extLst>
      <p:ext uri="{BB962C8B-B14F-4D97-AF65-F5344CB8AC3E}">
        <p14:creationId xmlns:p14="http://schemas.microsoft.com/office/powerpoint/2010/main" val="19883219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the scripts run through, please wait a few minutes for the container to start. You should have a fully function cluster.</a:t>
            </a:r>
          </a:p>
        </p:txBody>
      </p:sp>
      <p:sp>
        <p:nvSpPr>
          <p:cNvPr id="4" name="Slide Number Placeholder 3"/>
          <p:cNvSpPr>
            <a:spLocks noGrp="1"/>
          </p:cNvSpPr>
          <p:nvPr>
            <p:ph type="sldNum" sz="quarter" idx="10"/>
          </p:nvPr>
        </p:nvSpPr>
        <p:spPr/>
        <p:txBody>
          <a:bodyPr/>
          <a:lstStyle/>
          <a:p>
            <a:fld id="{82869989-EB00-4EE7-BCB5-25BDC5BB29F8}" type="slidenum">
              <a:rPr lang="en-US" smtClean="0"/>
              <a:t>8</a:t>
            </a:fld>
            <a:endParaRPr lang="en-US"/>
          </a:p>
        </p:txBody>
      </p:sp>
    </p:spTree>
    <p:extLst>
      <p:ext uri="{BB962C8B-B14F-4D97-AF65-F5344CB8AC3E}">
        <p14:creationId xmlns:p14="http://schemas.microsoft.com/office/powerpoint/2010/main" val="20121688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5" name="Group 4"/>
          <p:cNvGrpSpPr/>
          <p:nvPr userDrawn="1"/>
        </p:nvGrpSpPr>
        <p:grpSpPr bwMode="hidden">
          <a:xfrm>
            <a:off x="-1" y="0"/>
            <a:ext cx="12192002" cy="6858000"/>
            <a:chOff x="-1" y="0"/>
            <a:chExt cx="12192002" cy="6858000"/>
          </a:xfrm>
        </p:grpSpPr>
        <p:cxnSp>
          <p:nvCxnSpPr>
            <p:cNvPr id="6" name="Straight Connector 5"/>
            <p:cNvCxnSpPr/>
            <p:nvPr/>
          </p:nvCxnSpPr>
          <p:spPr bwMode="hidden">
            <a:xfrm>
              <a:off x="610194"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bwMode="hidden">
            <a:xfrm>
              <a:off x="1829332"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bwMode="hidden">
            <a:xfrm>
              <a:off x="3048470"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bwMode="hidden">
            <a:xfrm>
              <a:off x="4267608"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bwMode="hidden">
            <a:xfrm>
              <a:off x="5486746"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hidden">
            <a:xfrm>
              <a:off x="6705884"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bwMode="hidden">
            <a:xfrm>
              <a:off x="7925022"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bwMode="hidden">
            <a:xfrm>
              <a:off x="9144160"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bwMode="hidden">
            <a:xfrm>
              <a:off x="10363298"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bwMode="hidden">
            <a:xfrm>
              <a:off x="11582436"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bwMode="hidden">
            <a:xfrm>
              <a:off x="2819" y="386485"/>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bwMode="hidden">
            <a:xfrm>
              <a:off x="2819" y="1611181"/>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bwMode="hidden">
            <a:xfrm>
              <a:off x="2819" y="2835877"/>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bwMode="hidden">
            <a:xfrm>
              <a:off x="2819" y="4060573"/>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bwMode="hidden">
            <a:xfrm>
              <a:off x="2819" y="5285269"/>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bwMode="hidden">
            <a:xfrm>
              <a:off x="2819" y="6509965"/>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23" name="Group 22"/>
            <p:cNvGrpSpPr/>
            <p:nvPr userDrawn="1"/>
          </p:nvGrpSpPr>
          <p:grpSpPr bwMode="hidden">
            <a:xfrm>
              <a:off x="-1" y="0"/>
              <a:ext cx="12192001" cy="6858000"/>
              <a:chOff x="-1" y="0"/>
              <a:chExt cx="12192001" cy="6858000"/>
            </a:xfrm>
          </p:grpSpPr>
          <p:cxnSp>
            <p:nvCxnSpPr>
              <p:cNvPr id="41" name="Straight Connector 40"/>
              <p:cNvCxnSpPr/>
              <p:nvPr/>
            </p:nvCxnSpPr>
            <p:spPr bwMode="hidden">
              <a:xfrm>
                <a:off x="225425"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bwMode="hidden">
              <a:xfrm>
                <a:off x="1449154"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bwMode="hidden">
              <a:xfrm>
                <a:off x="2665982"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bwMode="hidden">
              <a:xfrm>
                <a:off x="3885119"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bwMode="hidden">
              <a:xfrm>
                <a:off x="5106502"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46" name="Group 45"/>
              <p:cNvGrpSpPr/>
              <p:nvPr/>
            </p:nvGrpSpPr>
            <p:grpSpPr bwMode="hidden">
              <a:xfrm>
                <a:off x="6327885" y="0"/>
                <a:ext cx="5864115" cy="5898673"/>
                <a:chOff x="6327885" y="0"/>
                <a:chExt cx="5864115" cy="5898673"/>
              </a:xfrm>
            </p:grpSpPr>
            <p:cxnSp>
              <p:nvCxnSpPr>
                <p:cNvPr id="52" name="Straight Connector 51"/>
                <p:cNvCxnSpPr/>
                <p:nvPr/>
              </p:nvCxnSpPr>
              <p:spPr bwMode="hidden">
                <a:xfrm>
                  <a:off x="6327885" y="0"/>
                  <a:ext cx="5864115" cy="5898673"/>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bwMode="hidden">
                <a:xfrm>
                  <a:off x="7549268" y="0"/>
                  <a:ext cx="4642732" cy="467242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bwMode="hidden">
                <a:xfrm>
                  <a:off x="8772997" y="0"/>
                  <a:ext cx="3419003" cy="345674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bwMode="hidden">
                <a:xfrm>
                  <a:off x="9982200" y="0"/>
                  <a:ext cx="2209800" cy="222646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bwMode="hidden">
                <a:xfrm>
                  <a:off x="11199019" y="0"/>
                  <a:ext cx="992981" cy="1002506"/>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cxnSp>
            <p:nvCxnSpPr>
              <p:cNvPr id="47" name="Straight Connector 46"/>
              <p:cNvCxnSpPr/>
              <p:nvPr/>
            </p:nvCxnSpPr>
            <p:spPr bwMode="hidden">
              <a:xfrm flipH="1" flipV="1">
                <a:off x="-1" y="1012053"/>
                <a:ext cx="5828811" cy="584594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bwMode="hidden">
              <a:xfrm flipH="1" flipV="1">
                <a:off x="-1" y="2227340"/>
                <a:ext cx="4614781" cy="4630658"/>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bwMode="hidden">
              <a:xfrm flipH="1" flipV="1">
                <a:off x="-1" y="3432149"/>
                <a:ext cx="3398419" cy="342584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bwMode="hidden">
              <a:xfrm flipH="1" flipV="1">
                <a:off x="-1" y="4651431"/>
                <a:ext cx="2196496" cy="2206567"/>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bwMode="hidden">
              <a:xfrm flipH="1" flipV="1">
                <a:off x="-1" y="5864453"/>
                <a:ext cx="987003" cy="99354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grpSp>
          <p:nvGrpSpPr>
            <p:cNvPr id="24" name="Group 23"/>
            <p:cNvGrpSpPr/>
            <p:nvPr userDrawn="1"/>
          </p:nvGrpSpPr>
          <p:grpSpPr bwMode="hidden">
            <a:xfrm flipH="1">
              <a:off x="0" y="0"/>
              <a:ext cx="12192001" cy="6858000"/>
              <a:chOff x="-1" y="0"/>
              <a:chExt cx="12192001" cy="6858000"/>
            </a:xfrm>
          </p:grpSpPr>
          <p:cxnSp>
            <p:nvCxnSpPr>
              <p:cNvPr id="25" name="Straight Connector 24"/>
              <p:cNvCxnSpPr/>
              <p:nvPr/>
            </p:nvCxnSpPr>
            <p:spPr bwMode="hidden">
              <a:xfrm>
                <a:off x="225425"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bwMode="hidden">
              <a:xfrm>
                <a:off x="1449154"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bwMode="hidden">
              <a:xfrm>
                <a:off x="2665982"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bwMode="hidden">
              <a:xfrm>
                <a:off x="3885119"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bwMode="hidden">
              <a:xfrm>
                <a:off x="5150644"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30" name="Group 29"/>
              <p:cNvGrpSpPr/>
              <p:nvPr/>
            </p:nvGrpSpPr>
            <p:grpSpPr bwMode="hidden">
              <a:xfrm>
                <a:off x="6327885" y="0"/>
                <a:ext cx="5864115" cy="5898673"/>
                <a:chOff x="6327885" y="0"/>
                <a:chExt cx="5864115" cy="5898673"/>
              </a:xfrm>
            </p:grpSpPr>
            <p:cxnSp>
              <p:nvCxnSpPr>
                <p:cNvPr id="36" name="Straight Connector 35"/>
                <p:cNvCxnSpPr/>
                <p:nvPr/>
              </p:nvCxnSpPr>
              <p:spPr bwMode="hidden">
                <a:xfrm>
                  <a:off x="6327885" y="0"/>
                  <a:ext cx="5864115" cy="5898673"/>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bwMode="hidden">
                <a:xfrm>
                  <a:off x="7549268" y="0"/>
                  <a:ext cx="4642732" cy="467242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bwMode="hidden">
                <a:xfrm>
                  <a:off x="8772997" y="0"/>
                  <a:ext cx="3419003" cy="345674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bwMode="hidden">
                <a:xfrm>
                  <a:off x="9982200" y="0"/>
                  <a:ext cx="2209800" cy="222646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bwMode="hidden">
                <a:xfrm>
                  <a:off x="11199019" y="0"/>
                  <a:ext cx="992981" cy="1002506"/>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cxnSp>
            <p:nvCxnSpPr>
              <p:cNvPr id="31" name="Straight Connector 30"/>
              <p:cNvCxnSpPr/>
              <p:nvPr/>
            </p:nvCxnSpPr>
            <p:spPr bwMode="hidden">
              <a:xfrm flipH="1" flipV="1">
                <a:off x="-1" y="1012053"/>
                <a:ext cx="5828811" cy="584594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bwMode="hidden">
              <a:xfrm flipH="1" flipV="1">
                <a:off x="-1" y="2227340"/>
                <a:ext cx="4614781" cy="4630658"/>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bwMode="hidden">
              <a:xfrm flipH="1" flipV="1">
                <a:off x="-1" y="3432149"/>
                <a:ext cx="3398419" cy="342584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bwMode="hidden">
              <a:xfrm flipH="1" flipV="1">
                <a:off x="-1" y="4651431"/>
                <a:ext cx="2196496" cy="2206567"/>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bwMode="hidden">
              <a:xfrm flipH="1" flipV="1">
                <a:off x="-1" y="5864453"/>
                <a:ext cx="987003" cy="99354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grpSp>
      <p:sp>
        <p:nvSpPr>
          <p:cNvPr id="2" name="Title 1"/>
          <p:cNvSpPr>
            <a:spLocks noGrp="1"/>
          </p:cNvSpPr>
          <p:nvPr>
            <p:ph type="ctrTitle"/>
          </p:nvPr>
        </p:nvSpPr>
        <p:spPr>
          <a:xfrm>
            <a:off x="1293845" y="1909346"/>
            <a:ext cx="9604310" cy="3383280"/>
          </a:xfrm>
        </p:spPr>
        <p:txBody>
          <a:bodyPr anchor="b">
            <a:normAutofit/>
          </a:bodyPr>
          <a:lstStyle>
            <a:lvl1pPr algn="l">
              <a:lnSpc>
                <a:spcPct val="76000"/>
              </a:lnSpc>
              <a:defRPr sz="8000" cap="none"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1293845" y="5432564"/>
            <a:ext cx="9604310" cy="457200"/>
          </a:xfrm>
        </p:spPr>
        <p:txBody>
          <a:bodyPr>
            <a:normAutofit/>
          </a:bodyPr>
          <a:lstStyle>
            <a:lvl1pPr marL="0" indent="0" algn="l">
              <a:spcBef>
                <a:spcPts val="0"/>
              </a:spcBef>
              <a:buNone/>
              <a:defRPr sz="2000" b="0">
                <a:solidFill>
                  <a:schemeClr val="accent1">
                    <a:lumMod val="7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cxnSp>
        <p:nvCxnSpPr>
          <p:cNvPr id="58" name="Straight Connector 57"/>
          <p:cNvCxnSpPr/>
          <p:nvPr userDrawn="1"/>
        </p:nvCxnSpPr>
        <p:spPr>
          <a:xfrm>
            <a:off x="1295400" y="5294175"/>
            <a:ext cx="9601200" cy="0"/>
          </a:xfrm>
          <a:prstGeom prst="line">
            <a:avLst/>
          </a:prstGeom>
          <a:ln w="127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8862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384A29A4-78C8-47AB-BA06-22CB45938951}" type="datetime1">
              <a:rPr lang="en-US" smtClean="0"/>
              <a:t>9/13/2017</a:t>
            </a:fld>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477154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09314" y="489856"/>
            <a:ext cx="1687286" cy="530134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9" y="489856"/>
            <a:ext cx="7587344" cy="5301343"/>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E1ED4ACF-2D82-46F2-A8E9-23963AA34E86}" type="datetime1">
              <a:rPr lang="en-US" smtClean="0"/>
              <a:t>9/13/2017</a:t>
            </a:fld>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524635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AE374B5B-21A0-4192-BF4C-38187F1A68D8}" type="datetime1">
              <a:rPr lang="en-US" smtClean="0"/>
              <a:t>9/13/2017</a:t>
            </a:fld>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112444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gradFill flip="none" rotWithShape="1">
          <a:gsLst>
            <a:gs pos="0">
              <a:schemeClr val="accent1"/>
            </a:gs>
            <a:gs pos="97000">
              <a:schemeClr val="accent1">
                <a:lumMod val="80000"/>
              </a:schemeClr>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7" name="Group 6"/>
          <p:cNvGrpSpPr/>
          <p:nvPr userDrawn="1"/>
        </p:nvGrpSpPr>
        <p:grpSpPr bwMode="hidden">
          <a:xfrm>
            <a:off x="-1" y="0"/>
            <a:ext cx="12192002" cy="6858000"/>
            <a:chOff x="-1" y="0"/>
            <a:chExt cx="12192002" cy="6858000"/>
          </a:xfrm>
        </p:grpSpPr>
        <p:cxnSp>
          <p:nvCxnSpPr>
            <p:cNvPr id="8" name="Straight Connector 7"/>
            <p:cNvCxnSpPr/>
            <p:nvPr/>
          </p:nvCxnSpPr>
          <p:spPr bwMode="hidden">
            <a:xfrm>
              <a:off x="61019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bwMode="hidden">
            <a:xfrm>
              <a:off x="182933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bwMode="hidden">
            <a:xfrm>
              <a:off x="304847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bwMode="hidden">
            <a:xfrm>
              <a:off x="426760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hidden">
            <a:xfrm>
              <a:off x="548674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bwMode="hidden">
            <a:xfrm>
              <a:off x="670588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bwMode="hidden">
            <a:xfrm>
              <a:off x="792502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bwMode="hidden">
            <a:xfrm>
              <a:off x="914416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bwMode="hidden">
            <a:xfrm>
              <a:off x="1036329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bwMode="hidden">
            <a:xfrm>
              <a:off x="1158243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bwMode="hidden">
            <a:xfrm>
              <a:off x="2819" y="38648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bwMode="hidden">
            <a:xfrm>
              <a:off x="2819" y="1611181"/>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bwMode="hidden">
            <a:xfrm>
              <a:off x="2819" y="2835877"/>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bwMode="hidden">
            <a:xfrm>
              <a:off x="2819" y="4060573"/>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bwMode="hidden">
            <a:xfrm>
              <a:off x="2819" y="5285269"/>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bwMode="hidden">
            <a:xfrm>
              <a:off x="2819" y="650996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24" name="Group 23"/>
            <p:cNvGrpSpPr/>
            <p:nvPr userDrawn="1"/>
          </p:nvGrpSpPr>
          <p:grpSpPr bwMode="hidden">
            <a:xfrm>
              <a:off x="-1" y="0"/>
              <a:ext cx="12192001" cy="6858000"/>
              <a:chOff x="-1" y="0"/>
              <a:chExt cx="12192001" cy="6858000"/>
            </a:xfrm>
          </p:grpSpPr>
          <p:cxnSp>
            <p:nvCxnSpPr>
              <p:cNvPr id="42" name="Straight Connector 41"/>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bwMode="hidden">
              <a:xfrm>
                <a:off x="510650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47" name="Group 46"/>
              <p:cNvGrpSpPr/>
              <p:nvPr/>
            </p:nvGrpSpPr>
            <p:grpSpPr bwMode="hidden">
              <a:xfrm>
                <a:off x="6327885" y="0"/>
                <a:ext cx="5864115" cy="5898673"/>
                <a:chOff x="6327885" y="0"/>
                <a:chExt cx="5864115" cy="5898673"/>
              </a:xfrm>
            </p:grpSpPr>
            <p:cxnSp>
              <p:nvCxnSpPr>
                <p:cNvPr id="53" name="Straight Connector 52"/>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48" name="Straight Connector 47"/>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25" name="Group 24"/>
            <p:cNvGrpSpPr/>
            <p:nvPr userDrawn="1"/>
          </p:nvGrpSpPr>
          <p:grpSpPr bwMode="hidden">
            <a:xfrm flipH="1">
              <a:off x="0" y="0"/>
              <a:ext cx="12192001" cy="6858000"/>
              <a:chOff x="-1" y="0"/>
              <a:chExt cx="12192001" cy="6858000"/>
            </a:xfrm>
          </p:grpSpPr>
          <p:cxnSp>
            <p:nvCxnSpPr>
              <p:cNvPr id="26" name="Straight Connector 25"/>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bwMode="hidden">
              <a:xfrm>
                <a:off x="515064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31" name="Group 30"/>
              <p:cNvGrpSpPr/>
              <p:nvPr/>
            </p:nvGrpSpPr>
            <p:grpSpPr bwMode="hidden">
              <a:xfrm>
                <a:off x="6327885" y="0"/>
                <a:ext cx="5864115" cy="5898673"/>
                <a:chOff x="6327885" y="0"/>
                <a:chExt cx="5864115" cy="5898673"/>
              </a:xfrm>
            </p:grpSpPr>
            <p:cxnSp>
              <p:nvCxnSpPr>
                <p:cNvPr id="37" name="Straight Connector 36"/>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32" name="Straight Connector 31"/>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sp>
        <p:nvSpPr>
          <p:cNvPr id="2" name="Title 1"/>
          <p:cNvSpPr>
            <a:spLocks noGrp="1"/>
          </p:cNvSpPr>
          <p:nvPr>
            <p:ph type="title"/>
          </p:nvPr>
        </p:nvSpPr>
        <p:spPr>
          <a:xfrm>
            <a:off x="1295400" y="2541573"/>
            <a:ext cx="9601200" cy="2743200"/>
          </a:xfrm>
        </p:spPr>
        <p:txBody>
          <a:bodyPr anchor="b">
            <a:normAutofit/>
          </a:bodyPr>
          <a:lstStyle>
            <a:lvl1pPr>
              <a:lnSpc>
                <a:spcPct val="85000"/>
              </a:lnSpc>
              <a:defRPr sz="6000" cap="none" baseline="0">
                <a:solidFill>
                  <a:schemeClr val="tx1"/>
                </a:solidFill>
              </a:defRPr>
            </a:lvl1pPr>
          </a:lstStyle>
          <a:p>
            <a:r>
              <a:rPr lang="en-US"/>
              <a:t>Click to edit Master title style</a:t>
            </a:r>
            <a:endParaRPr lang="en-US" dirty="0"/>
          </a:p>
        </p:txBody>
      </p:sp>
      <p:sp>
        <p:nvSpPr>
          <p:cNvPr id="3" name="Text Placeholder 2"/>
          <p:cNvSpPr>
            <a:spLocks noGrp="1"/>
          </p:cNvSpPr>
          <p:nvPr>
            <p:ph type="body" idx="1"/>
          </p:nvPr>
        </p:nvSpPr>
        <p:spPr>
          <a:xfrm>
            <a:off x="1295400" y="5431536"/>
            <a:ext cx="9601200" cy="457200"/>
          </a:xfrm>
        </p:spPr>
        <p:txBody>
          <a:bodyPr>
            <a:normAutofit/>
          </a:bodyPr>
          <a:lstStyle>
            <a:lvl1pPr marL="0" indent="0">
              <a:spcBef>
                <a:spcPts val="0"/>
              </a:spcBef>
              <a:buNone/>
              <a:defRPr sz="2000" b="0">
                <a:solidFill>
                  <a:schemeClr val="tx1"/>
                </a:solidFill>
              </a:defRPr>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Edit Master text styles</a:t>
            </a:r>
          </a:p>
        </p:txBody>
      </p:sp>
      <p:cxnSp>
        <p:nvCxnSpPr>
          <p:cNvPr id="58" name="Straight Connector 57"/>
          <p:cNvCxnSpPr/>
          <p:nvPr userDrawn="1"/>
        </p:nvCxnSpPr>
        <p:spPr>
          <a:xfrm>
            <a:off x="1295400" y="5294175"/>
            <a:ext cx="96012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67780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295400" y="1981199"/>
            <a:ext cx="4572000" cy="3810001"/>
          </a:xfr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24600" y="1981199"/>
            <a:ext cx="4572000" cy="3810001"/>
          </a:xfr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33B5CF7C-B333-48E1-A4A6-83A3C8B73AC0}" type="datetime1">
              <a:rPr lang="en-US" smtClean="0"/>
              <a:t>9/13/2017</a:t>
            </a:fld>
            <a:endParaRPr lang="en-US"/>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4044567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1295400" y="1818322"/>
            <a:ext cx="4572000" cy="641350"/>
          </a:xfrm>
        </p:spPr>
        <p:txBody>
          <a:bodyPr anchor="ctr">
            <a:normAutofit/>
          </a:bodyPr>
          <a:lstStyle>
            <a:lvl1pPr marL="0" indent="0">
              <a:spcBef>
                <a:spcPts val="0"/>
              </a:spcBef>
              <a:buNone/>
              <a:defRPr sz="20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295400" y="2503713"/>
            <a:ext cx="4572000" cy="3287487"/>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24600" y="1818322"/>
            <a:ext cx="4572000" cy="641350"/>
          </a:xfrm>
        </p:spPr>
        <p:txBody>
          <a:bodyPr anchor="ctr">
            <a:normAutofit/>
          </a:bodyPr>
          <a:lstStyle>
            <a:lvl1pPr marL="0" indent="0">
              <a:spcBef>
                <a:spcPts val="0"/>
              </a:spcBef>
              <a:buNone/>
              <a:defRPr sz="20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324600" y="2503713"/>
            <a:ext cx="4572000" cy="3287487"/>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p:cNvSpPr>
            <a:spLocks noGrp="1"/>
          </p:cNvSpPr>
          <p:nvPr>
            <p:ph type="ftr" sz="quarter" idx="11"/>
          </p:nvPr>
        </p:nvSpPr>
        <p:spPr/>
        <p:txBody>
          <a:bodyPr/>
          <a:lstStyle/>
          <a:p>
            <a:r>
              <a:rPr lang="en-US" dirty="0"/>
              <a:t>Add a footer</a:t>
            </a:r>
          </a:p>
        </p:txBody>
      </p:sp>
      <p:sp>
        <p:nvSpPr>
          <p:cNvPr id="7" name="Date Placeholder 6"/>
          <p:cNvSpPr>
            <a:spLocks noGrp="1"/>
          </p:cNvSpPr>
          <p:nvPr>
            <p:ph type="dt" sz="half" idx="10"/>
          </p:nvPr>
        </p:nvSpPr>
        <p:spPr/>
        <p:txBody>
          <a:bodyPr/>
          <a:lstStyle/>
          <a:p>
            <a:fld id="{AE320762-5CBF-4210-AB54-376B091119F8}" type="datetime1">
              <a:rPr lang="en-US" smtClean="0"/>
              <a:t>9/13/2017</a:t>
            </a:fld>
            <a:endParaRPr lang="en-US"/>
          </a:p>
        </p:txBody>
      </p:sp>
      <p:sp>
        <p:nvSpPr>
          <p:cNvPr id="9" name="Slide Number Placeholder 8"/>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3979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Footer Placeholder 3"/>
          <p:cNvSpPr>
            <a:spLocks noGrp="1"/>
          </p:cNvSpPr>
          <p:nvPr>
            <p:ph type="ftr" sz="quarter" idx="11"/>
          </p:nvPr>
        </p:nvSpPr>
        <p:spPr/>
        <p:txBody>
          <a:bodyPr/>
          <a:lstStyle/>
          <a:p>
            <a:r>
              <a:rPr lang="en-US" dirty="0"/>
              <a:t>Add a footer</a:t>
            </a:r>
          </a:p>
        </p:txBody>
      </p:sp>
      <p:sp>
        <p:nvSpPr>
          <p:cNvPr id="3" name="Date Placeholder 2"/>
          <p:cNvSpPr>
            <a:spLocks noGrp="1"/>
          </p:cNvSpPr>
          <p:nvPr>
            <p:ph type="dt" sz="half" idx="10"/>
          </p:nvPr>
        </p:nvSpPr>
        <p:spPr/>
        <p:txBody>
          <a:bodyPr/>
          <a:lstStyle/>
          <a:p>
            <a:fld id="{7F0DB371-BF5F-4058-A212-1A908E4D2674}" type="datetime1">
              <a:rPr lang="en-US" smtClean="0"/>
              <a:t>9/13/2017</a:t>
            </a:fld>
            <a:endParaRPr lang="en-US"/>
          </a:p>
        </p:txBody>
      </p:sp>
      <p:sp>
        <p:nvSpPr>
          <p:cNvPr id="5" name="Slide Number Placeholder 4"/>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238976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pSp>
        <p:nvGrpSpPr>
          <p:cNvPr id="161" name="Group 160"/>
          <p:cNvGrpSpPr/>
          <p:nvPr userDrawn="1"/>
        </p:nvGrpSpPr>
        <p:grpSpPr bwMode="hidden">
          <a:xfrm>
            <a:off x="-1" y="0"/>
            <a:ext cx="12192002" cy="6858000"/>
            <a:chOff x="-1" y="0"/>
            <a:chExt cx="12192002" cy="6858000"/>
          </a:xfrm>
        </p:grpSpPr>
        <p:cxnSp>
          <p:nvCxnSpPr>
            <p:cNvPr id="162" name="Straight Connector 161"/>
            <p:cNvCxnSpPr/>
            <p:nvPr/>
          </p:nvCxnSpPr>
          <p:spPr bwMode="hidden">
            <a:xfrm>
              <a:off x="610194"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p:cNvCxnSpPr/>
            <p:nvPr/>
          </p:nvCxnSpPr>
          <p:spPr bwMode="hidden">
            <a:xfrm>
              <a:off x="1829332"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p:cNvCxnSpPr/>
            <p:nvPr/>
          </p:nvCxnSpPr>
          <p:spPr bwMode="hidden">
            <a:xfrm>
              <a:off x="3048470"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p:cNvCxnSpPr/>
            <p:nvPr/>
          </p:nvCxnSpPr>
          <p:spPr bwMode="hidden">
            <a:xfrm>
              <a:off x="4267608"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p:cNvCxnSpPr/>
            <p:nvPr/>
          </p:nvCxnSpPr>
          <p:spPr bwMode="hidden">
            <a:xfrm>
              <a:off x="5486746"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p:cNvCxnSpPr/>
            <p:nvPr/>
          </p:nvCxnSpPr>
          <p:spPr bwMode="hidden">
            <a:xfrm>
              <a:off x="6705884"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p:cNvCxnSpPr/>
            <p:nvPr/>
          </p:nvCxnSpPr>
          <p:spPr bwMode="hidden">
            <a:xfrm>
              <a:off x="7925022"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p:cNvCxnSpPr/>
            <p:nvPr/>
          </p:nvCxnSpPr>
          <p:spPr bwMode="hidden">
            <a:xfrm>
              <a:off x="9144160"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p:cNvCxnSpPr/>
            <p:nvPr/>
          </p:nvCxnSpPr>
          <p:spPr bwMode="hidden">
            <a:xfrm>
              <a:off x="10363298"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p:nvPr/>
          </p:nvCxnSpPr>
          <p:spPr bwMode="hidden">
            <a:xfrm>
              <a:off x="11582436"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p:nvCxnSpPr>
          <p:spPr bwMode="hidden">
            <a:xfrm>
              <a:off x="2819" y="386485"/>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p:cNvCxnSpPr/>
            <p:nvPr/>
          </p:nvCxnSpPr>
          <p:spPr bwMode="hidden">
            <a:xfrm>
              <a:off x="2819" y="1611181"/>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p:cNvCxnSpPr/>
            <p:nvPr/>
          </p:nvCxnSpPr>
          <p:spPr bwMode="hidden">
            <a:xfrm>
              <a:off x="2819" y="2835877"/>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p:cNvCxnSpPr/>
            <p:nvPr/>
          </p:nvCxnSpPr>
          <p:spPr bwMode="hidden">
            <a:xfrm>
              <a:off x="2819" y="4060573"/>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p:cNvCxnSpPr/>
            <p:nvPr/>
          </p:nvCxnSpPr>
          <p:spPr bwMode="hidden">
            <a:xfrm>
              <a:off x="2819" y="5285269"/>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p:cNvCxnSpPr/>
            <p:nvPr/>
          </p:nvCxnSpPr>
          <p:spPr bwMode="hidden">
            <a:xfrm>
              <a:off x="2819" y="6509965"/>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nvGrpSpPr>
            <p:cNvPr id="178" name="Group 177"/>
            <p:cNvGrpSpPr/>
            <p:nvPr userDrawn="1"/>
          </p:nvGrpSpPr>
          <p:grpSpPr bwMode="hidden">
            <a:xfrm>
              <a:off x="-1" y="0"/>
              <a:ext cx="12192001" cy="6858000"/>
              <a:chOff x="-1" y="0"/>
              <a:chExt cx="12192001" cy="6858000"/>
            </a:xfrm>
          </p:grpSpPr>
          <p:cxnSp>
            <p:nvCxnSpPr>
              <p:cNvPr id="196" name="Straight Connector 195"/>
              <p:cNvCxnSpPr/>
              <p:nvPr/>
            </p:nvCxnSpPr>
            <p:spPr bwMode="hidden">
              <a:xfrm>
                <a:off x="225425"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p:cNvCxnSpPr/>
              <p:nvPr/>
            </p:nvCxnSpPr>
            <p:spPr bwMode="hidden">
              <a:xfrm>
                <a:off x="1449154"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p:cNvCxnSpPr/>
              <p:nvPr/>
            </p:nvCxnSpPr>
            <p:spPr bwMode="hidden">
              <a:xfrm>
                <a:off x="2665982"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p:cNvCxnSpPr/>
              <p:nvPr/>
            </p:nvCxnSpPr>
            <p:spPr bwMode="hidden">
              <a:xfrm>
                <a:off x="3885119"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p:cNvCxnSpPr/>
              <p:nvPr/>
            </p:nvCxnSpPr>
            <p:spPr bwMode="hidden">
              <a:xfrm>
                <a:off x="5106502"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nvGrpSpPr>
              <p:cNvPr id="201" name="Group 200"/>
              <p:cNvGrpSpPr/>
              <p:nvPr/>
            </p:nvGrpSpPr>
            <p:grpSpPr bwMode="hidden">
              <a:xfrm>
                <a:off x="6327885" y="0"/>
                <a:ext cx="5864115" cy="5898673"/>
                <a:chOff x="6327885" y="0"/>
                <a:chExt cx="5864115" cy="5898673"/>
              </a:xfrm>
            </p:grpSpPr>
            <p:cxnSp>
              <p:nvCxnSpPr>
                <p:cNvPr id="207" name="Straight Connector 206"/>
                <p:cNvCxnSpPr/>
                <p:nvPr/>
              </p:nvCxnSpPr>
              <p:spPr bwMode="hidden">
                <a:xfrm>
                  <a:off x="6327885" y="0"/>
                  <a:ext cx="5864115" cy="5898673"/>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8" name="Straight Connector 207"/>
                <p:cNvCxnSpPr/>
                <p:nvPr/>
              </p:nvCxnSpPr>
              <p:spPr bwMode="hidden">
                <a:xfrm>
                  <a:off x="7549268" y="0"/>
                  <a:ext cx="4642732" cy="467242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9" name="Straight Connector 208"/>
                <p:cNvCxnSpPr/>
                <p:nvPr/>
              </p:nvCxnSpPr>
              <p:spPr bwMode="hidden">
                <a:xfrm>
                  <a:off x="8772997" y="0"/>
                  <a:ext cx="3419003" cy="345674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p:cNvCxnSpPr/>
                <p:nvPr/>
              </p:nvCxnSpPr>
              <p:spPr bwMode="hidden">
                <a:xfrm>
                  <a:off x="9982200" y="0"/>
                  <a:ext cx="2209800" cy="222646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p:cNvCxnSpPr/>
                <p:nvPr/>
              </p:nvCxnSpPr>
              <p:spPr bwMode="hidden">
                <a:xfrm>
                  <a:off x="11199019" y="0"/>
                  <a:ext cx="992981" cy="1002506"/>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cxnSp>
            <p:nvCxnSpPr>
              <p:cNvPr id="202" name="Straight Connector 201"/>
              <p:cNvCxnSpPr/>
              <p:nvPr/>
            </p:nvCxnSpPr>
            <p:spPr bwMode="hidden">
              <a:xfrm flipH="1" flipV="1">
                <a:off x="-1" y="1012053"/>
                <a:ext cx="5828811" cy="584594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p:cNvCxnSpPr/>
              <p:nvPr/>
            </p:nvCxnSpPr>
            <p:spPr bwMode="hidden">
              <a:xfrm flipH="1" flipV="1">
                <a:off x="-1" y="2227340"/>
                <a:ext cx="4614781" cy="4630658"/>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p:cNvCxnSpPr/>
              <p:nvPr/>
            </p:nvCxnSpPr>
            <p:spPr bwMode="hidden">
              <a:xfrm flipH="1" flipV="1">
                <a:off x="-1" y="3432149"/>
                <a:ext cx="3398419" cy="342584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p:cNvCxnSpPr/>
              <p:nvPr/>
            </p:nvCxnSpPr>
            <p:spPr bwMode="hidden">
              <a:xfrm flipH="1" flipV="1">
                <a:off x="-1" y="4651431"/>
                <a:ext cx="2196496" cy="2206567"/>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p:cNvCxnSpPr/>
              <p:nvPr/>
            </p:nvCxnSpPr>
            <p:spPr bwMode="hidden">
              <a:xfrm flipH="1" flipV="1">
                <a:off x="-1" y="5864453"/>
                <a:ext cx="987003" cy="99354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grpSp>
          <p:nvGrpSpPr>
            <p:cNvPr id="179" name="Group 178"/>
            <p:cNvGrpSpPr/>
            <p:nvPr userDrawn="1"/>
          </p:nvGrpSpPr>
          <p:grpSpPr bwMode="hidden">
            <a:xfrm flipH="1">
              <a:off x="0" y="0"/>
              <a:ext cx="12192001" cy="6858000"/>
              <a:chOff x="-1" y="0"/>
              <a:chExt cx="12192001" cy="6858000"/>
            </a:xfrm>
          </p:grpSpPr>
          <p:cxnSp>
            <p:nvCxnSpPr>
              <p:cNvPr id="180" name="Straight Connector 179"/>
              <p:cNvCxnSpPr/>
              <p:nvPr/>
            </p:nvCxnSpPr>
            <p:spPr bwMode="hidden">
              <a:xfrm>
                <a:off x="225425"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p:cNvCxnSpPr/>
              <p:nvPr/>
            </p:nvCxnSpPr>
            <p:spPr bwMode="hidden">
              <a:xfrm>
                <a:off x="1449154"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p:cNvCxnSpPr/>
              <p:nvPr/>
            </p:nvCxnSpPr>
            <p:spPr bwMode="hidden">
              <a:xfrm>
                <a:off x="2665982"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p:cNvCxnSpPr/>
              <p:nvPr/>
            </p:nvCxnSpPr>
            <p:spPr bwMode="hidden">
              <a:xfrm>
                <a:off x="3885119"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p:cNvCxnSpPr/>
              <p:nvPr/>
            </p:nvCxnSpPr>
            <p:spPr bwMode="hidden">
              <a:xfrm>
                <a:off x="5106502"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nvGrpSpPr>
              <p:cNvPr id="185" name="Group 184"/>
              <p:cNvGrpSpPr/>
              <p:nvPr/>
            </p:nvGrpSpPr>
            <p:grpSpPr bwMode="hidden">
              <a:xfrm>
                <a:off x="6327885" y="0"/>
                <a:ext cx="5864115" cy="5898673"/>
                <a:chOff x="6327885" y="0"/>
                <a:chExt cx="5864115" cy="5898673"/>
              </a:xfrm>
            </p:grpSpPr>
            <p:cxnSp>
              <p:nvCxnSpPr>
                <p:cNvPr id="191" name="Straight Connector 190"/>
                <p:cNvCxnSpPr/>
                <p:nvPr/>
              </p:nvCxnSpPr>
              <p:spPr bwMode="hidden">
                <a:xfrm>
                  <a:off x="6327885" y="0"/>
                  <a:ext cx="5864115" cy="5898673"/>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p:cNvCxnSpPr/>
                <p:nvPr/>
              </p:nvCxnSpPr>
              <p:spPr bwMode="hidden">
                <a:xfrm>
                  <a:off x="7549268" y="0"/>
                  <a:ext cx="4642732" cy="467242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p:cNvCxnSpPr/>
                <p:nvPr/>
              </p:nvCxnSpPr>
              <p:spPr bwMode="hidden">
                <a:xfrm>
                  <a:off x="8772997" y="0"/>
                  <a:ext cx="3419003" cy="345674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p:cNvCxnSpPr/>
                <p:nvPr/>
              </p:nvCxnSpPr>
              <p:spPr bwMode="hidden">
                <a:xfrm>
                  <a:off x="9982200" y="0"/>
                  <a:ext cx="2209800" cy="222646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5" name="Straight Connector 194"/>
                <p:cNvCxnSpPr/>
                <p:nvPr/>
              </p:nvCxnSpPr>
              <p:spPr bwMode="hidden">
                <a:xfrm>
                  <a:off x="11199019" y="0"/>
                  <a:ext cx="992981" cy="1002506"/>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cxnSp>
            <p:nvCxnSpPr>
              <p:cNvPr id="186" name="Straight Connector 185"/>
              <p:cNvCxnSpPr/>
              <p:nvPr/>
            </p:nvCxnSpPr>
            <p:spPr bwMode="hidden">
              <a:xfrm flipH="1" flipV="1">
                <a:off x="-1" y="1012053"/>
                <a:ext cx="5828811" cy="584594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p:nvCxnSpPr>
            <p:spPr bwMode="hidden">
              <a:xfrm flipH="1" flipV="1">
                <a:off x="-1" y="2227340"/>
                <a:ext cx="4614781" cy="4630658"/>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p:cNvCxnSpPr/>
              <p:nvPr/>
            </p:nvCxnSpPr>
            <p:spPr bwMode="hidden">
              <a:xfrm flipH="1" flipV="1">
                <a:off x="-1" y="3432149"/>
                <a:ext cx="3398419" cy="342584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p:nvCxnSpPr>
            <p:spPr bwMode="hidden">
              <a:xfrm flipH="1" flipV="1">
                <a:off x="-1" y="4651431"/>
                <a:ext cx="2196496" cy="2206567"/>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p:cNvCxnSpPr/>
              <p:nvPr/>
            </p:nvCxnSpPr>
            <p:spPr bwMode="hidden">
              <a:xfrm flipH="1" flipV="1">
                <a:off x="-1" y="5864453"/>
                <a:ext cx="987003" cy="99354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grpSp>
      <p:sp>
        <p:nvSpPr>
          <p:cNvPr id="213" name="Footer Placeholder 212"/>
          <p:cNvSpPr>
            <a:spLocks noGrp="1"/>
          </p:cNvSpPr>
          <p:nvPr>
            <p:ph type="ftr" sz="quarter" idx="11"/>
          </p:nvPr>
        </p:nvSpPr>
        <p:spPr/>
        <p:txBody>
          <a:bodyPr/>
          <a:lstStyle/>
          <a:p>
            <a:r>
              <a:rPr lang="en-US" dirty="0"/>
              <a:t>Add a footer</a:t>
            </a:r>
          </a:p>
        </p:txBody>
      </p:sp>
      <p:sp>
        <p:nvSpPr>
          <p:cNvPr id="212" name="Date Placeholder 211"/>
          <p:cNvSpPr>
            <a:spLocks noGrp="1"/>
          </p:cNvSpPr>
          <p:nvPr>
            <p:ph type="dt" sz="half" idx="10"/>
          </p:nvPr>
        </p:nvSpPr>
        <p:spPr/>
        <p:txBody>
          <a:bodyPr/>
          <a:lstStyle/>
          <a:p>
            <a:fld id="{60A4083B-90AA-48CF-BAD5-00AA24D7F288}" type="datetime1">
              <a:rPr lang="en-US" smtClean="0"/>
              <a:t>9/13/2017</a:t>
            </a:fld>
            <a:endParaRPr lang="en-US"/>
          </a:p>
        </p:txBody>
      </p:sp>
      <p:sp>
        <p:nvSpPr>
          <p:cNvPr id="214" name="Slide Number Placeholder 213"/>
          <p:cNvSpPr>
            <a:spLocks noGrp="1"/>
          </p:cNvSpPr>
          <p:nvPr>
            <p:ph type="sldNum" sz="quarter" idx="12"/>
          </p:nvPr>
        </p:nvSpPr>
        <p:spPr/>
        <p:txBody>
          <a:bodyPr/>
          <a:lstStyle/>
          <a:p>
            <a:fld id="{E31375A4-56A4-47D6-9801-1991572033F7}" type="slidenum">
              <a:rPr lang="en-US" smtClean="0"/>
              <a:pPr/>
              <a:t>‹#›</a:t>
            </a:fld>
            <a:endParaRPr lang="en-US"/>
          </a:p>
        </p:txBody>
      </p:sp>
    </p:spTree>
    <p:extLst>
      <p:ext uri="{BB962C8B-B14F-4D97-AF65-F5344CB8AC3E}">
        <p14:creationId xmlns:p14="http://schemas.microsoft.com/office/powerpoint/2010/main" val="2146817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Pr>
        <a:gradFill flip="none" rotWithShape="1">
          <a:gsLst>
            <a:gs pos="0">
              <a:schemeClr val="accent1"/>
            </a:gs>
            <a:gs pos="100000">
              <a:schemeClr val="accent1">
                <a:lumMod val="80000"/>
              </a:schemeClr>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9" name="Group 8"/>
          <p:cNvGrpSpPr/>
          <p:nvPr userDrawn="1"/>
        </p:nvGrpSpPr>
        <p:grpSpPr bwMode="hidden">
          <a:xfrm>
            <a:off x="-1" y="0"/>
            <a:ext cx="12192002" cy="6858000"/>
            <a:chOff x="-1" y="0"/>
            <a:chExt cx="12192002" cy="6858000"/>
          </a:xfrm>
        </p:grpSpPr>
        <p:cxnSp>
          <p:nvCxnSpPr>
            <p:cNvPr id="10" name="Straight Connector 9"/>
            <p:cNvCxnSpPr/>
            <p:nvPr/>
          </p:nvCxnSpPr>
          <p:spPr bwMode="hidden">
            <a:xfrm>
              <a:off x="61019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bwMode="hidden">
            <a:xfrm>
              <a:off x="182933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hidden">
            <a:xfrm>
              <a:off x="304847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bwMode="hidden">
            <a:xfrm>
              <a:off x="426760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bwMode="hidden">
            <a:xfrm>
              <a:off x="548674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bwMode="hidden">
            <a:xfrm>
              <a:off x="670588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bwMode="hidden">
            <a:xfrm>
              <a:off x="792502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bwMode="hidden">
            <a:xfrm>
              <a:off x="914416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bwMode="hidden">
            <a:xfrm>
              <a:off x="1036329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bwMode="hidden">
            <a:xfrm>
              <a:off x="1158243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bwMode="hidden">
            <a:xfrm>
              <a:off x="2819" y="38648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bwMode="hidden">
            <a:xfrm>
              <a:off x="2819" y="1611181"/>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bwMode="hidden">
            <a:xfrm>
              <a:off x="2819" y="2835877"/>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bwMode="hidden">
            <a:xfrm>
              <a:off x="2819" y="4060573"/>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bwMode="hidden">
            <a:xfrm>
              <a:off x="2819" y="5285269"/>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bwMode="hidden">
            <a:xfrm>
              <a:off x="2819" y="650996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26" name="Group 25"/>
            <p:cNvGrpSpPr/>
            <p:nvPr userDrawn="1"/>
          </p:nvGrpSpPr>
          <p:grpSpPr bwMode="hidden">
            <a:xfrm>
              <a:off x="-1" y="0"/>
              <a:ext cx="12192001" cy="6858000"/>
              <a:chOff x="-1" y="0"/>
              <a:chExt cx="12192001" cy="6858000"/>
            </a:xfrm>
          </p:grpSpPr>
          <p:cxnSp>
            <p:nvCxnSpPr>
              <p:cNvPr id="44" name="Straight Connector 43"/>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bwMode="hidden">
              <a:xfrm>
                <a:off x="510650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49" name="Group 48"/>
              <p:cNvGrpSpPr/>
              <p:nvPr/>
            </p:nvGrpSpPr>
            <p:grpSpPr bwMode="hidden">
              <a:xfrm>
                <a:off x="6327885" y="0"/>
                <a:ext cx="5864115" cy="5898673"/>
                <a:chOff x="6327885" y="0"/>
                <a:chExt cx="5864115" cy="5898673"/>
              </a:xfrm>
            </p:grpSpPr>
            <p:cxnSp>
              <p:nvCxnSpPr>
                <p:cNvPr id="55" name="Straight Connector 54"/>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50" name="Straight Connector 49"/>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27" name="Group 26"/>
            <p:cNvGrpSpPr/>
            <p:nvPr userDrawn="1"/>
          </p:nvGrpSpPr>
          <p:grpSpPr bwMode="hidden">
            <a:xfrm flipH="1">
              <a:off x="0" y="0"/>
              <a:ext cx="12192001" cy="6858000"/>
              <a:chOff x="-1" y="0"/>
              <a:chExt cx="12192001" cy="6858000"/>
            </a:xfrm>
          </p:grpSpPr>
          <p:cxnSp>
            <p:nvCxnSpPr>
              <p:cNvPr id="28" name="Straight Connector 27"/>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bwMode="hidden">
              <a:xfrm>
                <a:off x="515064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33" name="Group 32"/>
              <p:cNvGrpSpPr/>
              <p:nvPr/>
            </p:nvGrpSpPr>
            <p:grpSpPr bwMode="hidden">
              <a:xfrm>
                <a:off x="6327885" y="0"/>
                <a:ext cx="5864115" cy="5898673"/>
                <a:chOff x="6327885" y="0"/>
                <a:chExt cx="5864115" cy="5898673"/>
              </a:xfrm>
            </p:grpSpPr>
            <p:cxnSp>
              <p:nvCxnSpPr>
                <p:cNvPr id="39" name="Straight Connector 38"/>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34" name="Straight Connector 33"/>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sp>
        <p:nvSpPr>
          <p:cNvPr id="7" name="Rectangle 6"/>
          <p:cNvSpPr/>
          <p:nvPr userDrawn="1"/>
        </p:nvSpPr>
        <p:spPr>
          <a:xfrm>
            <a:off x="0" y="0"/>
            <a:ext cx="7315200" cy="6858000"/>
          </a:xfrm>
          <a:prstGeom prst="rect">
            <a:avLst/>
          </a:prstGeom>
          <a:gradFill>
            <a:gsLst>
              <a:gs pos="69000">
                <a:schemeClr val="bg1"/>
              </a:gs>
              <a:gs pos="0">
                <a:schemeClr val="bg1"/>
              </a:gs>
              <a:gs pos="100000">
                <a:schemeClr val="bg1">
                  <a:lumMod val="95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7913152" y="571500"/>
            <a:ext cx="3657600" cy="2197100"/>
          </a:xfrm>
        </p:spPr>
        <p:txBody>
          <a:bodyPr anchor="b">
            <a:normAutofit/>
          </a:bodyPr>
          <a:lstStyle>
            <a:lvl1pPr>
              <a:defRPr sz="2600">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543197" y="571500"/>
            <a:ext cx="6217920" cy="5715000"/>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913152" y="2995012"/>
            <a:ext cx="3657600" cy="2285950"/>
          </a:xfrm>
        </p:spPr>
        <p:txBody>
          <a:bodyPr>
            <a:normAutofit/>
          </a:bodyPr>
          <a:lstStyle>
            <a:lvl1pPr marL="0" indent="0">
              <a:spcBef>
                <a:spcPts val="1200"/>
              </a:spcBef>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cxnSp>
        <p:nvCxnSpPr>
          <p:cNvPr id="60" name="Straight Connector 59"/>
          <p:cNvCxnSpPr/>
          <p:nvPr userDrawn="1"/>
        </p:nvCxnSpPr>
        <p:spPr>
          <a:xfrm>
            <a:off x="7923089" y="2895600"/>
            <a:ext cx="365931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lvl1pPr>
              <a:defRPr>
                <a:solidFill>
                  <a:schemeClr val="bg1"/>
                </a:solidFill>
              </a:defRPr>
            </a:lvl1pPr>
          </a:lstStyle>
          <a:p>
            <a:fld id="{F5BAF629-ECA2-4CF3-B790-9D9BDED98269}" type="datetime1">
              <a:rPr lang="en-US" smtClean="0"/>
              <a:pPr/>
              <a:t>9/13/2017</a:t>
            </a:fld>
            <a:endParaRPr lang="en-US"/>
          </a:p>
        </p:txBody>
      </p:sp>
      <p:sp>
        <p:nvSpPr>
          <p:cNvPr id="8" name="Slide Number Placeholder 7"/>
          <p:cNvSpPr>
            <a:spLocks noGrp="1"/>
          </p:cNvSpPr>
          <p:nvPr>
            <p:ph type="sldNum" sz="quarter" idx="12"/>
          </p:nvPr>
        </p:nvSpPr>
        <p:spPr/>
        <p:txBody>
          <a:bodyPr/>
          <a:lstStyle>
            <a:lvl1pPr>
              <a:defRPr>
                <a:solidFill>
                  <a:schemeClr val="bg1"/>
                </a:solidFill>
              </a:defRPr>
            </a:lvl1pPr>
          </a:lstStyle>
          <a:p>
            <a:fld id="{E31375A4-56A4-47D6-9801-1991572033F7}" type="slidenum">
              <a:rPr lang="en-US" smtClean="0"/>
              <a:pPr/>
              <a:t>‹#›</a:t>
            </a:fld>
            <a:endParaRPr lang="en-US"/>
          </a:p>
        </p:txBody>
      </p:sp>
    </p:spTree>
    <p:extLst>
      <p:ext uri="{BB962C8B-B14F-4D97-AF65-F5344CB8AC3E}">
        <p14:creationId xmlns:p14="http://schemas.microsoft.com/office/powerpoint/2010/main" val="1667374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gradFill flip="none" rotWithShape="1">
          <a:gsLst>
            <a:gs pos="0">
              <a:schemeClr val="accent1"/>
            </a:gs>
            <a:gs pos="100000">
              <a:schemeClr val="accent1">
                <a:lumMod val="80000"/>
              </a:schemeClr>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8" name="Group 7"/>
          <p:cNvGrpSpPr/>
          <p:nvPr/>
        </p:nvGrpSpPr>
        <p:grpSpPr bwMode="hidden">
          <a:xfrm>
            <a:off x="-1" y="0"/>
            <a:ext cx="12192002" cy="6858000"/>
            <a:chOff x="-1" y="0"/>
            <a:chExt cx="12192002" cy="6858000"/>
          </a:xfrm>
        </p:grpSpPr>
        <p:cxnSp>
          <p:nvCxnSpPr>
            <p:cNvPr id="9" name="Straight Connector 8"/>
            <p:cNvCxnSpPr/>
            <p:nvPr/>
          </p:nvCxnSpPr>
          <p:spPr bwMode="hidden">
            <a:xfrm>
              <a:off x="61019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bwMode="hidden">
            <a:xfrm>
              <a:off x="182933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bwMode="hidden">
            <a:xfrm>
              <a:off x="304847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hidden">
            <a:xfrm>
              <a:off x="426760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bwMode="hidden">
            <a:xfrm>
              <a:off x="548674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bwMode="hidden">
            <a:xfrm>
              <a:off x="670588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bwMode="hidden">
            <a:xfrm>
              <a:off x="792502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bwMode="hidden">
            <a:xfrm>
              <a:off x="914416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bwMode="hidden">
            <a:xfrm>
              <a:off x="1036329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bwMode="hidden">
            <a:xfrm>
              <a:off x="1158243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bwMode="hidden">
            <a:xfrm>
              <a:off x="2819" y="38648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bwMode="hidden">
            <a:xfrm>
              <a:off x="2819" y="1611181"/>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bwMode="hidden">
            <a:xfrm>
              <a:off x="2819" y="2835877"/>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bwMode="hidden">
            <a:xfrm>
              <a:off x="2819" y="4060573"/>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bwMode="hidden">
            <a:xfrm>
              <a:off x="2819" y="5285269"/>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bwMode="hidden">
            <a:xfrm>
              <a:off x="2819" y="650996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25" name="Group 24"/>
            <p:cNvGrpSpPr/>
            <p:nvPr/>
          </p:nvGrpSpPr>
          <p:grpSpPr bwMode="hidden">
            <a:xfrm>
              <a:off x="-1" y="0"/>
              <a:ext cx="12192001" cy="6858000"/>
              <a:chOff x="-1" y="0"/>
              <a:chExt cx="12192001" cy="6858000"/>
            </a:xfrm>
          </p:grpSpPr>
          <p:cxnSp>
            <p:nvCxnSpPr>
              <p:cNvPr id="43" name="Straight Connector 42"/>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bwMode="hidden">
              <a:xfrm>
                <a:off x="510650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48" name="Group 47"/>
              <p:cNvGrpSpPr/>
              <p:nvPr/>
            </p:nvGrpSpPr>
            <p:grpSpPr bwMode="hidden">
              <a:xfrm>
                <a:off x="6327885" y="0"/>
                <a:ext cx="5864115" cy="5898673"/>
                <a:chOff x="6327885" y="0"/>
                <a:chExt cx="5864115" cy="5898673"/>
              </a:xfrm>
            </p:grpSpPr>
            <p:cxnSp>
              <p:nvCxnSpPr>
                <p:cNvPr id="54" name="Straight Connector 53"/>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49" name="Straight Connector 48"/>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26" name="Group 25"/>
            <p:cNvGrpSpPr/>
            <p:nvPr/>
          </p:nvGrpSpPr>
          <p:grpSpPr bwMode="hidden">
            <a:xfrm flipH="1">
              <a:off x="0" y="0"/>
              <a:ext cx="12192001" cy="6858000"/>
              <a:chOff x="-1" y="0"/>
              <a:chExt cx="12192001" cy="6858000"/>
            </a:xfrm>
          </p:grpSpPr>
          <p:cxnSp>
            <p:nvCxnSpPr>
              <p:cNvPr id="27" name="Straight Connector 26"/>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bwMode="hidden">
              <a:xfrm>
                <a:off x="515064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32" name="Group 31"/>
              <p:cNvGrpSpPr/>
              <p:nvPr/>
            </p:nvGrpSpPr>
            <p:grpSpPr bwMode="hidden">
              <a:xfrm>
                <a:off x="6327885" y="0"/>
                <a:ext cx="5864115" cy="5898673"/>
                <a:chOff x="6327885" y="0"/>
                <a:chExt cx="5864115" cy="5898673"/>
              </a:xfrm>
            </p:grpSpPr>
            <p:cxnSp>
              <p:nvCxnSpPr>
                <p:cNvPr id="38" name="Straight Connector 37"/>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33" name="Straight Connector 32"/>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sp>
        <p:nvSpPr>
          <p:cNvPr id="60" name="Rectangle 59"/>
          <p:cNvSpPr/>
          <p:nvPr/>
        </p:nvSpPr>
        <p:spPr>
          <a:xfrm>
            <a:off x="0" y="0"/>
            <a:ext cx="7315200" cy="6858000"/>
          </a:xfrm>
          <a:prstGeom prst="rect">
            <a:avLst/>
          </a:prstGeom>
          <a:gradFill>
            <a:gsLst>
              <a:gs pos="69000">
                <a:schemeClr val="bg1"/>
              </a:gs>
              <a:gs pos="0">
                <a:schemeClr val="bg1"/>
              </a:gs>
              <a:gs pos="100000">
                <a:schemeClr val="bg1">
                  <a:lumMod val="95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9" name="Straight Connector 58"/>
          <p:cNvCxnSpPr/>
          <p:nvPr/>
        </p:nvCxnSpPr>
        <p:spPr>
          <a:xfrm>
            <a:off x="7923089" y="2895600"/>
            <a:ext cx="365931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7909560" y="576072"/>
            <a:ext cx="3657600" cy="2194560"/>
          </a:xfrm>
        </p:spPr>
        <p:txBody>
          <a:bodyPr anchor="b">
            <a:normAutofit/>
          </a:bodyPr>
          <a:lstStyle>
            <a:lvl1pPr>
              <a:defRPr sz="2600">
                <a:solidFill>
                  <a:schemeClr val="bg1"/>
                </a:solidFill>
              </a:defRPr>
            </a:lvl1pPr>
          </a:lstStyle>
          <a:p>
            <a:r>
              <a:rPr lang="en-US"/>
              <a:t>Click to edit Master title style</a:t>
            </a:r>
          </a:p>
        </p:txBody>
      </p:sp>
      <p:sp>
        <p:nvSpPr>
          <p:cNvPr id="3" name="Picture Placeholder 2" descr="An empty placeholder to add an image. Click on the placeholder and select the image that you wish to add."/>
          <p:cNvSpPr>
            <a:spLocks noGrp="1"/>
          </p:cNvSpPr>
          <p:nvPr>
            <p:ph type="pic" idx="1"/>
          </p:nvPr>
        </p:nvSpPr>
        <p:spPr>
          <a:xfrm>
            <a:off x="4412" y="-159"/>
            <a:ext cx="7315200" cy="6858000"/>
          </a:xfrm>
        </p:spPr>
        <p:txBody>
          <a:bodyPr tIns="45720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7909560" y="2999232"/>
            <a:ext cx="3657600" cy="2286000"/>
          </a:xfrm>
        </p:spPr>
        <p:txBody>
          <a:bodyPr/>
          <a:lstStyle>
            <a:lvl1pPr marL="0" indent="0">
              <a:spcBef>
                <a:spcPts val="1200"/>
              </a:spcBef>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620318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53000">
              <a:schemeClr val="bg1"/>
            </a:gs>
            <a:gs pos="0">
              <a:schemeClr val="bg1">
                <a:lumMod val="100000"/>
              </a:schemeClr>
            </a:gs>
            <a:gs pos="100000">
              <a:schemeClr val="bg1">
                <a:lumMod val="95000"/>
                <a:alpha val="65000"/>
              </a:schemeClr>
            </a:gs>
          </a:gsLst>
          <a:lin ang="5400000" scaled="1"/>
          <a:tileRect/>
        </a:gradFill>
        <a:effectLst/>
      </p:bgPr>
    </p:bg>
    <p:spTree>
      <p:nvGrpSpPr>
        <p:cNvPr id="1" name=""/>
        <p:cNvGrpSpPr/>
        <p:nvPr/>
      </p:nvGrpSpPr>
      <p:grpSpPr>
        <a:xfrm>
          <a:off x="0" y="0"/>
          <a:ext cx="0" cy="0"/>
          <a:chOff x="0" y="0"/>
          <a:chExt cx="0" cy="0"/>
        </a:xfrm>
      </p:grpSpPr>
      <p:grpSp>
        <p:nvGrpSpPr>
          <p:cNvPr id="96" name="Group 95"/>
          <p:cNvGrpSpPr/>
          <p:nvPr userDrawn="1"/>
        </p:nvGrpSpPr>
        <p:grpSpPr bwMode="hidden">
          <a:xfrm>
            <a:off x="-1" y="-195943"/>
            <a:ext cx="12192002" cy="6858000"/>
            <a:chOff x="-1" y="0"/>
            <a:chExt cx="12192002" cy="6858000"/>
          </a:xfrm>
        </p:grpSpPr>
        <p:cxnSp>
          <p:nvCxnSpPr>
            <p:cNvPr id="97" name="Straight Connector 96"/>
            <p:cNvCxnSpPr/>
            <p:nvPr/>
          </p:nvCxnSpPr>
          <p:spPr bwMode="hidden">
            <a:xfrm>
              <a:off x="610194"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p:nvPr/>
          </p:nvCxnSpPr>
          <p:spPr bwMode="hidden">
            <a:xfrm>
              <a:off x="1829332"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p:nvPr/>
          </p:nvCxnSpPr>
          <p:spPr bwMode="hidden">
            <a:xfrm>
              <a:off x="3048470"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bwMode="hidden">
            <a:xfrm>
              <a:off x="4267608"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p:nvPr/>
          </p:nvCxnSpPr>
          <p:spPr bwMode="hidden">
            <a:xfrm>
              <a:off x="5486746"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p:nvCxnSpPr>
          <p:spPr bwMode="hidden">
            <a:xfrm>
              <a:off x="6705884"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bwMode="hidden">
            <a:xfrm>
              <a:off x="7925022"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bwMode="hidden">
            <a:xfrm>
              <a:off x="9144160"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bwMode="hidden">
            <a:xfrm>
              <a:off x="10363298"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p:nvPr/>
          </p:nvCxnSpPr>
          <p:spPr bwMode="hidden">
            <a:xfrm>
              <a:off x="11582436"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p:nvPr/>
          </p:nvCxnSpPr>
          <p:spPr bwMode="hidden">
            <a:xfrm>
              <a:off x="2819" y="386485"/>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bwMode="hidden">
            <a:xfrm>
              <a:off x="2819" y="1611181"/>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bwMode="hidden">
            <a:xfrm>
              <a:off x="2819" y="2835877"/>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bwMode="hidden">
            <a:xfrm>
              <a:off x="2819" y="4060573"/>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p:nvCxnSpPr>
          <p:spPr bwMode="hidden">
            <a:xfrm>
              <a:off x="2819" y="5285269"/>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p:nvCxnSpPr>
          <p:spPr bwMode="hidden">
            <a:xfrm>
              <a:off x="2819" y="6509965"/>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113" name="Group 112"/>
            <p:cNvGrpSpPr/>
            <p:nvPr userDrawn="1"/>
          </p:nvGrpSpPr>
          <p:grpSpPr bwMode="hidden">
            <a:xfrm>
              <a:off x="-1" y="0"/>
              <a:ext cx="12192001" cy="6858000"/>
              <a:chOff x="-1" y="0"/>
              <a:chExt cx="12192001" cy="6858000"/>
            </a:xfrm>
          </p:grpSpPr>
          <p:cxnSp>
            <p:nvCxnSpPr>
              <p:cNvPr id="131" name="Straight Connector 130"/>
              <p:cNvCxnSpPr/>
              <p:nvPr/>
            </p:nvCxnSpPr>
            <p:spPr bwMode="hidden">
              <a:xfrm>
                <a:off x="225425"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p:nvCxnSpPr>
            <p:spPr bwMode="hidden">
              <a:xfrm>
                <a:off x="1449154"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bwMode="hidden">
              <a:xfrm>
                <a:off x="2665982"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bwMode="hidden">
              <a:xfrm>
                <a:off x="3885119"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bwMode="hidden">
              <a:xfrm>
                <a:off x="5106502"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136" name="Group 135"/>
              <p:cNvGrpSpPr/>
              <p:nvPr/>
            </p:nvGrpSpPr>
            <p:grpSpPr bwMode="hidden">
              <a:xfrm>
                <a:off x="6327885" y="0"/>
                <a:ext cx="5864115" cy="5898673"/>
                <a:chOff x="6327885" y="0"/>
                <a:chExt cx="5864115" cy="5898673"/>
              </a:xfrm>
            </p:grpSpPr>
            <p:cxnSp>
              <p:nvCxnSpPr>
                <p:cNvPr id="142" name="Straight Connector 141"/>
                <p:cNvCxnSpPr/>
                <p:nvPr/>
              </p:nvCxnSpPr>
              <p:spPr bwMode="hidden">
                <a:xfrm>
                  <a:off x="6327885" y="0"/>
                  <a:ext cx="5864115" cy="5898673"/>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p:cNvCxnSpPr/>
                <p:nvPr/>
              </p:nvCxnSpPr>
              <p:spPr bwMode="hidden">
                <a:xfrm>
                  <a:off x="7549268" y="0"/>
                  <a:ext cx="4642732" cy="467242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p:cNvCxnSpPr/>
                <p:nvPr/>
              </p:nvCxnSpPr>
              <p:spPr bwMode="hidden">
                <a:xfrm>
                  <a:off x="8772997" y="0"/>
                  <a:ext cx="3419003" cy="345674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p:cNvCxnSpPr/>
                <p:nvPr/>
              </p:nvCxnSpPr>
              <p:spPr bwMode="hidden">
                <a:xfrm>
                  <a:off x="9982200" y="0"/>
                  <a:ext cx="2209800" cy="222646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p:cNvCxnSpPr/>
                <p:nvPr/>
              </p:nvCxnSpPr>
              <p:spPr bwMode="hidden">
                <a:xfrm>
                  <a:off x="11199019" y="0"/>
                  <a:ext cx="992981" cy="1002506"/>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137" name="Straight Connector 136"/>
              <p:cNvCxnSpPr/>
              <p:nvPr/>
            </p:nvCxnSpPr>
            <p:spPr bwMode="hidden">
              <a:xfrm flipH="1" flipV="1">
                <a:off x="-1" y="1012053"/>
                <a:ext cx="5828811" cy="584594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p:nvCxnSpPr>
            <p:spPr bwMode="hidden">
              <a:xfrm flipH="1" flipV="1">
                <a:off x="-1" y="2227340"/>
                <a:ext cx="4614781" cy="4630658"/>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p:nvPr/>
            </p:nvCxnSpPr>
            <p:spPr bwMode="hidden">
              <a:xfrm flipH="1" flipV="1">
                <a:off x="-1" y="3432149"/>
                <a:ext cx="3398419" cy="342584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p:nvPr/>
            </p:nvCxnSpPr>
            <p:spPr bwMode="hidden">
              <a:xfrm flipH="1" flipV="1">
                <a:off x="-1" y="4651431"/>
                <a:ext cx="2196496" cy="2206567"/>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p:cNvCxnSpPr/>
              <p:nvPr/>
            </p:nvCxnSpPr>
            <p:spPr bwMode="hidden">
              <a:xfrm flipH="1" flipV="1">
                <a:off x="-1" y="5864453"/>
                <a:ext cx="987003" cy="99354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114" name="Group 113"/>
            <p:cNvGrpSpPr/>
            <p:nvPr userDrawn="1"/>
          </p:nvGrpSpPr>
          <p:grpSpPr bwMode="hidden">
            <a:xfrm flipH="1">
              <a:off x="0" y="0"/>
              <a:ext cx="12192001" cy="6858000"/>
              <a:chOff x="-1" y="0"/>
              <a:chExt cx="12192001" cy="6858000"/>
            </a:xfrm>
          </p:grpSpPr>
          <p:cxnSp>
            <p:nvCxnSpPr>
              <p:cNvPr id="115" name="Straight Connector 114"/>
              <p:cNvCxnSpPr/>
              <p:nvPr/>
            </p:nvCxnSpPr>
            <p:spPr bwMode="hidden">
              <a:xfrm>
                <a:off x="225425"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p:nvCxnSpPr>
            <p:spPr bwMode="hidden">
              <a:xfrm>
                <a:off x="1449154"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p:cNvCxnSpPr/>
              <p:nvPr/>
            </p:nvCxnSpPr>
            <p:spPr bwMode="hidden">
              <a:xfrm>
                <a:off x="2665982"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bwMode="hidden">
              <a:xfrm>
                <a:off x="3885119"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bwMode="hidden">
              <a:xfrm>
                <a:off x="5106502"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120" name="Group 119"/>
              <p:cNvGrpSpPr/>
              <p:nvPr/>
            </p:nvGrpSpPr>
            <p:grpSpPr bwMode="hidden">
              <a:xfrm>
                <a:off x="6327885" y="0"/>
                <a:ext cx="5864115" cy="5898673"/>
                <a:chOff x="6327885" y="0"/>
                <a:chExt cx="5864115" cy="5898673"/>
              </a:xfrm>
            </p:grpSpPr>
            <p:cxnSp>
              <p:nvCxnSpPr>
                <p:cNvPr id="126" name="Straight Connector 125"/>
                <p:cNvCxnSpPr/>
                <p:nvPr/>
              </p:nvCxnSpPr>
              <p:spPr bwMode="hidden">
                <a:xfrm>
                  <a:off x="6327885" y="0"/>
                  <a:ext cx="5864115" cy="5898673"/>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p:nvCxnSpPr>
              <p:spPr bwMode="hidden">
                <a:xfrm>
                  <a:off x="7549268" y="0"/>
                  <a:ext cx="4642732" cy="467242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p:nvCxnSpPr>
              <p:spPr bwMode="hidden">
                <a:xfrm>
                  <a:off x="8772997" y="0"/>
                  <a:ext cx="3419003" cy="345674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p:nvPr/>
              </p:nvCxnSpPr>
              <p:spPr bwMode="hidden">
                <a:xfrm>
                  <a:off x="9982200" y="0"/>
                  <a:ext cx="2209800" cy="222646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p:nvPr/>
              </p:nvCxnSpPr>
              <p:spPr bwMode="hidden">
                <a:xfrm>
                  <a:off x="11199019" y="0"/>
                  <a:ext cx="992981" cy="1002506"/>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121" name="Straight Connector 120"/>
              <p:cNvCxnSpPr/>
              <p:nvPr/>
            </p:nvCxnSpPr>
            <p:spPr bwMode="hidden">
              <a:xfrm flipH="1" flipV="1">
                <a:off x="-1" y="1012053"/>
                <a:ext cx="5828811" cy="584594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p:nvCxnSpPr>
            <p:spPr bwMode="hidden">
              <a:xfrm flipH="1" flipV="1">
                <a:off x="-1" y="2227340"/>
                <a:ext cx="4614781" cy="4630658"/>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p:nvCxnSpPr>
            <p:spPr bwMode="hidden">
              <a:xfrm flipH="1" flipV="1">
                <a:off x="-1" y="3432149"/>
                <a:ext cx="3398419" cy="342584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p:nvCxnSpPr>
            <p:spPr bwMode="hidden">
              <a:xfrm flipH="1" flipV="1">
                <a:off x="-1" y="4651431"/>
                <a:ext cx="2196496" cy="2206567"/>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p:nvCxnSpPr>
            <p:spPr bwMode="hidden">
              <a:xfrm flipH="1" flipV="1">
                <a:off x="-1" y="5864453"/>
                <a:ext cx="987003" cy="99354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grpSp>
      <p:sp>
        <p:nvSpPr>
          <p:cNvPr id="2" name="Title Placeholder 1"/>
          <p:cNvSpPr>
            <a:spLocks noGrp="1"/>
          </p:cNvSpPr>
          <p:nvPr>
            <p:ph type="title"/>
          </p:nvPr>
        </p:nvSpPr>
        <p:spPr>
          <a:xfrm>
            <a:off x="1295400" y="503853"/>
            <a:ext cx="9601200" cy="1142385"/>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295400" y="1981201"/>
            <a:ext cx="9601200" cy="3809999"/>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48" name="Straight Connector 147"/>
          <p:cNvCxnSpPr/>
          <p:nvPr userDrawn="1"/>
        </p:nvCxnSpPr>
        <p:spPr>
          <a:xfrm>
            <a:off x="609600" y="6172200"/>
            <a:ext cx="10972800" cy="0"/>
          </a:xfrm>
          <a:prstGeom prst="line">
            <a:avLst/>
          </a:prstGeom>
          <a:ln w="127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5" name="Footer Placeholder 4"/>
          <p:cNvSpPr>
            <a:spLocks noGrp="1"/>
          </p:cNvSpPr>
          <p:nvPr>
            <p:ph type="ftr" sz="quarter" idx="3"/>
          </p:nvPr>
        </p:nvSpPr>
        <p:spPr>
          <a:xfrm>
            <a:off x="609601" y="6289679"/>
            <a:ext cx="6128030" cy="222436"/>
          </a:xfrm>
          <a:prstGeom prst="rect">
            <a:avLst/>
          </a:prstGeom>
        </p:spPr>
        <p:txBody>
          <a:bodyPr vert="horz" lIns="91440" tIns="45720" rIns="91440" bIns="45720" rtlCol="0" anchor="ctr"/>
          <a:lstStyle>
            <a:lvl1pPr algn="l">
              <a:defRPr sz="1100">
                <a:solidFill>
                  <a:schemeClr val="tx1">
                    <a:lumMod val="90000"/>
                    <a:lumOff val="10000"/>
                  </a:schemeClr>
                </a:solidFill>
              </a:defRPr>
            </a:lvl1pPr>
          </a:lstStyle>
          <a:p>
            <a:r>
              <a:rPr lang="en-US" dirty="0"/>
              <a:t>Add a footer</a:t>
            </a:r>
          </a:p>
        </p:txBody>
      </p:sp>
      <p:sp>
        <p:nvSpPr>
          <p:cNvPr id="4" name="Date Placeholder 3"/>
          <p:cNvSpPr>
            <a:spLocks noGrp="1"/>
          </p:cNvSpPr>
          <p:nvPr>
            <p:ph type="dt" sz="half" idx="2"/>
          </p:nvPr>
        </p:nvSpPr>
        <p:spPr>
          <a:xfrm>
            <a:off x="9294042" y="6289679"/>
            <a:ext cx="965946" cy="222436"/>
          </a:xfrm>
          <a:prstGeom prst="rect">
            <a:avLst/>
          </a:prstGeom>
        </p:spPr>
        <p:txBody>
          <a:bodyPr vert="horz" lIns="91440" tIns="45720" rIns="91440" bIns="45720" rtlCol="0" anchor="ctr"/>
          <a:lstStyle>
            <a:lvl1pPr algn="r">
              <a:defRPr sz="1100">
                <a:solidFill>
                  <a:schemeClr val="tx1">
                    <a:lumMod val="90000"/>
                    <a:lumOff val="10000"/>
                  </a:schemeClr>
                </a:solidFill>
              </a:defRPr>
            </a:lvl1pPr>
          </a:lstStyle>
          <a:p>
            <a:fld id="{B51B2453-8663-4C69-AF73-9FD7B1DEC5D0}" type="datetime1">
              <a:rPr lang="en-US" smtClean="0"/>
              <a:pPr/>
              <a:t>9/13/2017</a:t>
            </a:fld>
            <a:endParaRPr lang="en-US" dirty="0"/>
          </a:p>
        </p:txBody>
      </p:sp>
      <p:sp>
        <p:nvSpPr>
          <p:cNvPr id="6" name="Slide Number Placeholder 5"/>
          <p:cNvSpPr>
            <a:spLocks noGrp="1"/>
          </p:cNvSpPr>
          <p:nvPr>
            <p:ph type="sldNum" sz="quarter" idx="4"/>
          </p:nvPr>
        </p:nvSpPr>
        <p:spPr>
          <a:xfrm>
            <a:off x="10665311" y="6289679"/>
            <a:ext cx="918882" cy="222436"/>
          </a:xfrm>
          <a:prstGeom prst="rect">
            <a:avLst/>
          </a:prstGeom>
        </p:spPr>
        <p:txBody>
          <a:bodyPr vert="horz" lIns="91440" tIns="45720" rIns="91440" bIns="45720" rtlCol="0" anchor="ctr"/>
          <a:lstStyle>
            <a:lvl1pPr algn="r">
              <a:defRPr sz="1100">
                <a:solidFill>
                  <a:schemeClr val="tx1">
                    <a:lumMod val="90000"/>
                    <a:lumOff val="10000"/>
                  </a:schemeClr>
                </a:solidFill>
              </a:defRPr>
            </a:lvl1pPr>
          </a:lstStyle>
          <a:p>
            <a:fld id="{E31375A4-56A4-47D6-9801-1991572033F7}" type="slidenum">
              <a:rPr lang="en-US" smtClean="0"/>
              <a:pPr/>
              <a:t>‹#›</a:t>
            </a:fld>
            <a:endParaRPr lang="en-US" dirty="0"/>
          </a:p>
        </p:txBody>
      </p:sp>
    </p:spTree>
    <p:extLst>
      <p:ext uri="{BB962C8B-B14F-4D97-AF65-F5344CB8AC3E}">
        <p14:creationId xmlns:p14="http://schemas.microsoft.com/office/powerpoint/2010/main" val="19432598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9"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p:titleStyle>
    <p:body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png"/><Relationship Id="rId5" Type="http://schemas.openxmlformats.org/officeDocument/2006/relationships/image" Target="../media/image1.jpg"/><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2.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2.png"/><Relationship Id="rId5" Type="http://schemas.openxmlformats.org/officeDocument/2006/relationships/image" Target="../media/image1.jp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slideLayout" Target="../slideLayouts/slideLayout2.xml"/><Relationship Id="rId7" Type="http://schemas.openxmlformats.org/officeDocument/2006/relationships/image" Target="../media/image5.jp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4.png"/><Relationship Id="rId5" Type="http://schemas.openxmlformats.org/officeDocument/2006/relationships/image" Target="../media/image3.jpg"/><Relationship Id="rId10" Type="http://schemas.openxmlformats.org/officeDocument/2006/relationships/image" Target="../media/image2.png"/><Relationship Id="rId4" Type="http://schemas.openxmlformats.org/officeDocument/2006/relationships/notesSlide" Target="../notesSlides/notesSlide4.xml"/><Relationship Id="rId9"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2.png"/><Relationship Id="rId5" Type="http://schemas.openxmlformats.org/officeDocument/2006/relationships/image" Target="../media/image8.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2.png"/><Relationship Id="rId5" Type="http://schemas.openxmlformats.org/officeDocument/2006/relationships/image" Target="../media/image11.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2.png"/><Relationship Id="rId5" Type="http://schemas.openxmlformats.org/officeDocument/2006/relationships/image" Target="../media/image12.png"/><Relationship Id="rId4"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C6486FC9-79B0-4876-B9A8-3F65D48DF71D}"/>
              </a:ext>
            </a:extLst>
          </p:cNvPr>
          <p:cNvPicPr>
            <a:picLocks noChangeAspect="1"/>
          </p:cNvPicPr>
          <p:nvPr/>
        </p:nvPicPr>
        <p:blipFill>
          <a:blip r:embed="rId5"/>
          <a:stretch>
            <a:fillRect/>
          </a:stretch>
        </p:blipFill>
        <p:spPr>
          <a:xfrm>
            <a:off x="2474183" y="231648"/>
            <a:ext cx="6816121" cy="3745121"/>
          </a:xfrm>
          <a:prstGeom prst="rect">
            <a:avLst/>
          </a:prstGeom>
        </p:spPr>
      </p:pic>
      <p:sp>
        <p:nvSpPr>
          <p:cNvPr id="2" name="Title 1"/>
          <p:cNvSpPr>
            <a:spLocks noGrp="1"/>
          </p:cNvSpPr>
          <p:nvPr>
            <p:ph type="ctrTitle"/>
          </p:nvPr>
        </p:nvSpPr>
        <p:spPr/>
        <p:txBody>
          <a:bodyPr/>
          <a:lstStyle/>
          <a:p>
            <a:r>
              <a:rPr lang="en-US" dirty="0">
                <a:solidFill>
                  <a:srgbClr val="C00000"/>
                </a:solidFill>
              </a:rPr>
              <a:t>DL Workspace</a:t>
            </a:r>
          </a:p>
        </p:txBody>
      </p:sp>
      <p:sp>
        <p:nvSpPr>
          <p:cNvPr id="3" name="Subtitle 2"/>
          <p:cNvSpPr>
            <a:spLocks noGrp="1"/>
          </p:cNvSpPr>
          <p:nvPr>
            <p:ph type="subTitle" idx="1"/>
          </p:nvPr>
        </p:nvSpPr>
        <p:spPr/>
        <p:txBody>
          <a:bodyPr/>
          <a:lstStyle/>
          <a:p>
            <a:r>
              <a:rPr lang="en-US" dirty="0"/>
              <a:t>Open Source Toolkit for Turn-Key AI Cluster (Introduction)</a:t>
            </a:r>
          </a:p>
        </p:txBody>
      </p:sp>
      <p:pic>
        <p:nvPicPr>
          <p:cNvPr id="10" name="Audio 9">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458817824"/>
      </p:ext>
    </p:extLst>
  </p:cSld>
  <p:clrMapOvr>
    <a:masterClrMapping/>
  </p:clrMapOvr>
  <mc:AlternateContent xmlns:mc="http://schemas.openxmlformats.org/markup-compatibility/2006">
    <mc:Choice xmlns:p14="http://schemas.microsoft.com/office/powerpoint/2010/main" Requires="p14">
      <p:transition spd="med" p14:dur="700" advTm="7602">
        <p:fade/>
      </p:transition>
    </mc:Choice>
    <mc:Fallback>
      <p:transition spd="med" advTm="760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par>
                          <p:cTn id="7" fill="hold">
                            <p:stCondLst>
                              <p:cond delay="0"/>
                            </p:stCondLst>
                            <p:childTnLst>
                              <p:par>
                                <p:cTn id="8" presetID="10" presetClass="entr" presetSubtype="0" fill="hold" grpId="0" nodeType="after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1000"/>
                                        <p:tgtEl>
                                          <p:spTgt spid="2"/>
                                        </p:tgtEl>
                                      </p:cBhvr>
                                    </p:animEffect>
                                  </p:childTnLst>
                                </p:cTn>
                              </p:par>
                            </p:childTnLst>
                          </p:cTn>
                        </p:par>
                        <p:par>
                          <p:cTn id="11" fill="hold">
                            <p:stCondLst>
                              <p:cond delay="1000"/>
                            </p:stCondLst>
                            <p:childTnLst>
                              <p:par>
                                <p:cTn id="12" presetID="10" presetClass="entr" presetSubtype="0" fill="hold" grpId="0" nodeType="after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20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10"/>
                </p:tgtEl>
              </p:cMediaNode>
            </p:audio>
          </p:childTnLst>
        </p:cTn>
      </p:par>
    </p:tnLst>
    <p:bldLst>
      <p:bldP spid="2" grpId="0"/>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DL Workspace is …</a:t>
            </a:r>
          </a:p>
        </p:txBody>
      </p:sp>
      <p:sp>
        <p:nvSpPr>
          <p:cNvPr id="3" name="Content Placeholder 2"/>
          <p:cNvSpPr>
            <a:spLocks noGrp="1"/>
          </p:cNvSpPr>
          <p:nvPr>
            <p:ph idx="1"/>
          </p:nvPr>
        </p:nvSpPr>
        <p:spPr/>
        <p:txBody>
          <a:bodyPr>
            <a:normAutofit lnSpcReduction="10000"/>
          </a:bodyPr>
          <a:lstStyle/>
          <a:p>
            <a:r>
              <a:rPr lang="en-US" altLang="zh-CN" dirty="0"/>
              <a:t>O</a:t>
            </a:r>
            <a:r>
              <a:rPr lang="en-US" dirty="0"/>
              <a:t>pen source toolkit for turn-key </a:t>
            </a:r>
            <a:r>
              <a:rPr lang="en-US" altLang="zh-CN" dirty="0"/>
              <a:t>AI cluster setup</a:t>
            </a:r>
            <a:endParaRPr lang="en-US" dirty="0"/>
          </a:p>
          <a:p>
            <a:r>
              <a:rPr lang="en-US" dirty="0"/>
              <a:t>Used for daily development/production in Microsoft internal groups (e.g., Microsoft Cognitive Services, </a:t>
            </a:r>
            <a:r>
              <a:rPr lang="en-US" altLang="zh-CN" dirty="0"/>
              <a:t>SwiftKey, </a:t>
            </a:r>
            <a:r>
              <a:rPr lang="en-US" dirty="0"/>
              <a:t>Bing </a:t>
            </a:r>
            <a:r>
              <a:rPr lang="en-US" altLang="zh-CN" dirty="0"/>
              <a:t>Relevance)</a:t>
            </a:r>
            <a:endParaRPr lang="en-US" dirty="0"/>
          </a:p>
          <a:p>
            <a:r>
              <a:rPr lang="en-US" dirty="0"/>
              <a:t>Allow AI scientist to run jobs (interactive exploration, training, inferencing, data analytics)</a:t>
            </a:r>
          </a:p>
          <a:p>
            <a:pPr lvl="1"/>
            <a:r>
              <a:rPr lang="en-US" dirty="0"/>
              <a:t>Resource managed by cluster</a:t>
            </a:r>
          </a:p>
          <a:p>
            <a:pPr lvl="1"/>
            <a:r>
              <a:rPr lang="en-US" dirty="0"/>
              <a:t>Turn-key operation (automatic </a:t>
            </a:r>
            <a:r>
              <a:rPr lang="en-US" altLang="zh-CN" dirty="0"/>
              <a:t>software</a:t>
            </a:r>
            <a:r>
              <a:rPr lang="zh-CN" altLang="en-US" dirty="0"/>
              <a:t> </a:t>
            </a:r>
            <a:r>
              <a:rPr lang="en-US" altLang="zh-CN" dirty="0"/>
              <a:t>setup &amp;</a:t>
            </a:r>
            <a:r>
              <a:rPr lang="zh-CN" altLang="en-US" dirty="0"/>
              <a:t> </a:t>
            </a:r>
            <a:r>
              <a:rPr lang="en-US" altLang="zh-CN" dirty="0"/>
              <a:t>cluster</a:t>
            </a:r>
            <a:r>
              <a:rPr lang="zh-CN" altLang="en-US" dirty="0"/>
              <a:t> </a:t>
            </a:r>
            <a:r>
              <a:rPr lang="en-US" altLang="zh-CN" dirty="0"/>
              <a:t>configuration)</a:t>
            </a:r>
          </a:p>
          <a:p>
            <a:pPr marL="388620" indent="-342900"/>
            <a:r>
              <a:rPr lang="en-US" dirty="0"/>
              <a:t>Out-of-box support</a:t>
            </a:r>
          </a:p>
          <a:p>
            <a:pPr marL="617220" lvl="1" indent="-342900"/>
            <a:r>
              <a:rPr lang="en-US" dirty="0"/>
              <a:t>All major DL toolkits (TensorFlow, CNTK, Caffe, </a:t>
            </a:r>
            <a:r>
              <a:rPr lang="en-US" dirty="0" err="1"/>
              <a:t>MxNet</a:t>
            </a:r>
            <a:r>
              <a:rPr lang="en-US" dirty="0"/>
              <a:t>, etc..)</a:t>
            </a:r>
          </a:p>
          <a:p>
            <a:pPr marL="617220" lvl="1" indent="-342900"/>
            <a:r>
              <a:rPr lang="en-US" dirty="0"/>
              <a:t>Big data analytics (Hadoop/Spark)</a:t>
            </a:r>
          </a:p>
          <a:p>
            <a:endParaRPr lang="en-US" dirty="0"/>
          </a:p>
          <a:p>
            <a:endParaRPr lang="en-US" dirty="0"/>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3880727164"/>
      </p:ext>
    </p:extLst>
  </p:cSld>
  <p:clrMapOvr>
    <a:masterClrMapping/>
  </p:clrMapOvr>
  <mc:AlternateContent xmlns:mc="http://schemas.openxmlformats.org/markup-compatibility/2006">
    <mc:Choice xmlns:p14="http://schemas.microsoft.com/office/powerpoint/2010/main" Requires="p14">
      <p:transition spd="med" p14:dur="700" advTm="15191">
        <p:fade/>
      </p:transition>
    </mc:Choice>
    <mc:Fallback>
      <p:transition spd="med" advTm="1519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par>
                          <p:cTn id="7" fill="hold">
                            <p:stCondLst>
                              <p:cond delay="0"/>
                            </p:stCondLst>
                            <p:childTnLst>
                              <p:par>
                                <p:cTn id="8" presetID="10" presetClass="entr" presetSubtype="0" fill="hold" grpId="0" nodeType="after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2000"/>
                                        <p:tgtEl>
                                          <p:spTgt spid="2"/>
                                        </p:tgtEl>
                                      </p:cBhvr>
                                    </p:animEffect>
                                  </p:childTnLst>
                                </p:cTn>
                              </p:par>
                            </p:childTnLst>
                          </p:cTn>
                        </p:par>
                        <p:par>
                          <p:cTn id="11" fill="hold">
                            <p:stCondLst>
                              <p:cond delay="2000"/>
                            </p:stCondLst>
                            <p:childTnLst>
                              <p:par>
                                <p:cTn id="12" presetID="10" presetClass="entr" presetSubtype="0" fill="hold" nodeType="after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1000"/>
                                        <p:tgtEl>
                                          <p:spTgt spid="3">
                                            <p:txEl>
                                              <p:pRg st="0" end="0"/>
                                            </p:txEl>
                                          </p:spTgt>
                                        </p:tgtEl>
                                      </p:cBhvr>
                                    </p:animEffect>
                                  </p:childTnLst>
                                </p:cTn>
                              </p:par>
                            </p:childTnLst>
                          </p:cTn>
                        </p:par>
                        <p:par>
                          <p:cTn id="15" fill="hold">
                            <p:stCondLst>
                              <p:cond delay="3000"/>
                            </p:stCondLst>
                            <p:childTnLst>
                              <p:par>
                                <p:cTn id="16" presetID="10" presetClass="entr" presetSubtype="0" fill="hold" nodeType="after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animEffect transition="in" filter="fade">
                                      <p:cBhvr>
                                        <p:cTn id="18" dur="1000"/>
                                        <p:tgtEl>
                                          <p:spTgt spid="3">
                                            <p:txEl>
                                              <p:pRg st="1" end="1"/>
                                            </p:txEl>
                                          </p:spTgt>
                                        </p:tgtEl>
                                      </p:cBhvr>
                                    </p:animEffect>
                                  </p:childTnLst>
                                </p:cTn>
                              </p:par>
                            </p:childTnLst>
                          </p:cTn>
                        </p:par>
                        <p:par>
                          <p:cTn id="19" fill="hold">
                            <p:stCondLst>
                              <p:cond delay="4000"/>
                            </p:stCondLst>
                            <p:childTnLst>
                              <p:par>
                                <p:cTn id="20" presetID="10" presetClass="entr" presetSubtype="0" fill="hold" nodeType="after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1000"/>
                                        <p:tgtEl>
                                          <p:spTgt spid="3">
                                            <p:txEl>
                                              <p:pRg st="2" end="2"/>
                                            </p:txEl>
                                          </p:spTgt>
                                        </p:tgtEl>
                                      </p:cBhvr>
                                    </p:animEffect>
                                  </p:childTnLst>
                                </p:cTn>
                              </p:par>
                            </p:childTnLst>
                          </p:cTn>
                        </p:par>
                        <p:par>
                          <p:cTn id="23" fill="hold">
                            <p:stCondLst>
                              <p:cond delay="5000"/>
                            </p:stCondLst>
                            <p:childTnLst>
                              <p:par>
                                <p:cTn id="24" presetID="10" presetClass="entr" presetSubtype="0" fill="hold" nodeType="afterEffect">
                                  <p:stCondLst>
                                    <p:cond delay="0"/>
                                  </p:stCondLst>
                                  <p:childTnLst>
                                    <p:set>
                                      <p:cBhvr>
                                        <p:cTn id="25" dur="1" fill="hold">
                                          <p:stCondLst>
                                            <p:cond delay="0"/>
                                          </p:stCondLst>
                                        </p:cTn>
                                        <p:tgtEl>
                                          <p:spTgt spid="3">
                                            <p:txEl>
                                              <p:pRg st="3" end="3"/>
                                            </p:txEl>
                                          </p:spTgt>
                                        </p:tgtEl>
                                        <p:attrNameLst>
                                          <p:attrName>style.visibility</p:attrName>
                                        </p:attrNameLst>
                                      </p:cBhvr>
                                      <p:to>
                                        <p:strVal val="visible"/>
                                      </p:to>
                                    </p:set>
                                    <p:animEffect transition="in" filter="fade">
                                      <p:cBhvr>
                                        <p:cTn id="26" dur="1000"/>
                                        <p:tgtEl>
                                          <p:spTgt spid="3">
                                            <p:txEl>
                                              <p:pRg st="3" end="3"/>
                                            </p:txEl>
                                          </p:spTgt>
                                        </p:tgtEl>
                                      </p:cBhvr>
                                    </p:animEffect>
                                  </p:childTnLst>
                                </p:cTn>
                              </p:par>
                            </p:childTnLst>
                          </p:cTn>
                        </p:par>
                        <p:par>
                          <p:cTn id="27" fill="hold">
                            <p:stCondLst>
                              <p:cond delay="6000"/>
                            </p:stCondLst>
                            <p:childTnLst>
                              <p:par>
                                <p:cTn id="28" presetID="10" presetClass="entr" presetSubtype="0" fill="hold" nodeType="afterEffect">
                                  <p:stCondLst>
                                    <p:cond delay="0"/>
                                  </p:stCondLst>
                                  <p:childTnLst>
                                    <p:set>
                                      <p:cBhvr>
                                        <p:cTn id="29" dur="1" fill="hold">
                                          <p:stCondLst>
                                            <p:cond delay="0"/>
                                          </p:stCondLst>
                                        </p:cTn>
                                        <p:tgtEl>
                                          <p:spTgt spid="3">
                                            <p:txEl>
                                              <p:pRg st="4" end="4"/>
                                            </p:txEl>
                                          </p:spTgt>
                                        </p:tgtEl>
                                        <p:attrNameLst>
                                          <p:attrName>style.visibility</p:attrName>
                                        </p:attrNameLst>
                                      </p:cBhvr>
                                      <p:to>
                                        <p:strVal val="visible"/>
                                      </p:to>
                                    </p:set>
                                    <p:animEffect transition="in" filter="fade">
                                      <p:cBhvr>
                                        <p:cTn id="30" dur="1000"/>
                                        <p:tgtEl>
                                          <p:spTgt spid="3">
                                            <p:txEl>
                                              <p:pRg st="4" end="4"/>
                                            </p:txEl>
                                          </p:spTgt>
                                        </p:tgtEl>
                                      </p:cBhvr>
                                    </p:animEffect>
                                  </p:childTnLst>
                                </p:cTn>
                              </p:par>
                            </p:childTnLst>
                          </p:cTn>
                        </p:par>
                        <p:par>
                          <p:cTn id="31" fill="hold">
                            <p:stCondLst>
                              <p:cond delay="7000"/>
                            </p:stCondLst>
                            <p:childTnLst>
                              <p:par>
                                <p:cTn id="32" presetID="10" presetClass="entr" presetSubtype="0" fill="hold" nodeType="afterEffect">
                                  <p:stCondLst>
                                    <p:cond delay="0"/>
                                  </p:stCondLst>
                                  <p:childTnLst>
                                    <p:set>
                                      <p:cBhvr>
                                        <p:cTn id="33" dur="1" fill="hold">
                                          <p:stCondLst>
                                            <p:cond delay="0"/>
                                          </p:stCondLst>
                                        </p:cTn>
                                        <p:tgtEl>
                                          <p:spTgt spid="3">
                                            <p:txEl>
                                              <p:pRg st="5" end="5"/>
                                            </p:txEl>
                                          </p:spTgt>
                                        </p:tgtEl>
                                        <p:attrNameLst>
                                          <p:attrName>style.visibility</p:attrName>
                                        </p:attrNameLst>
                                      </p:cBhvr>
                                      <p:to>
                                        <p:strVal val="visible"/>
                                      </p:to>
                                    </p:set>
                                    <p:animEffect transition="in" filter="fade">
                                      <p:cBhvr>
                                        <p:cTn id="34" dur="1000"/>
                                        <p:tgtEl>
                                          <p:spTgt spid="3">
                                            <p:txEl>
                                              <p:pRg st="5" end="5"/>
                                            </p:txEl>
                                          </p:spTgt>
                                        </p:tgtEl>
                                      </p:cBhvr>
                                    </p:animEffect>
                                  </p:childTnLst>
                                </p:cTn>
                              </p:par>
                            </p:childTnLst>
                          </p:cTn>
                        </p:par>
                        <p:par>
                          <p:cTn id="35" fill="hold">
                            <p:stCondLst>
                              <p:cond delay="8000"/>
                            </p:stCondLst>
                            <p:childTnLst>
                              <p:par>
                                <p:cTn id="36" presetID="10" presetClass="entr" presetSubtype="0" fill="hold" nodeType="afterEffect">
                                  <p:stCondLst>
                                    <p:cond delay="0"/>
                                  </p:stCondLst>
                                  <p:childTnLst>
                                    <p:set>
                                      <p:cBhvr>
                                        <p:cTn id="37" dur="1" fill="hold">
                                          <p:stCondLst>
                                            <p:cond delay="0"/>
                                          </p:stCondLst>
                                        </p:cTn>
                                        <p:tgtEl>
                                          <p:spTgt spid="3">
                                            <p:txEl>
                                              <p:pRg st="6" end="6"/>
                                            </p:txEl>
                                          </p:spTgt>
                                        </p:tgtEl>
                                        <p:attrNameLst>
                                          <p:attrName>style.visibility</p:attrName>
                                        </p:attrNameLst>
                                      </p:cBhvr>
                                      <p:to>
                                        <p:strVal val="visible"/>
                                      </p:to>
                                    </p:set>
                                    <p:animEffect transition="in" filter="fade">
                                      <p:cBhvr>
                                        <p:cTn id="38" dur="1000"/>
                                        <p:tgtEl>
                                          <p:spTgt spid="3">
                                            <p:txEl>
                                              <p:pRg st="6" end="6"/>
                                            </p:txEl>
                                          </p:spTgt>
                                        </p:tgtEl>
                                      </p:cBhvr>
                                    </p:animEffect>
                                  </p:childTnLst>
                                </p:cTn>
                              </p:par>
                            </p:childTnLst>
                          </p:cTn>
                        </p:par>
                        <p:par>
                          <p:cTn id="39" fill="hold">
                            <p:stCondLst>
                              <p:cond delay="9000"/>
                            </p:stCondLst>
                            <p:childTnLst>
                              <p:par>
                                <p:cTn id="40" presetID="10" presetClass="entr" presetSubtype="0" fill="hold" nodeType="after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10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43" fill="hold" display="0">
                  <p:stCondLst>
                    <p:cond delay="indefinite"/>
                  </p:stCondLst>
                  <p:endCondLst>
                    <p:cond evt="onStopAudio" delay="0">
                      <p:tgtEl>
                        <p:sldTgt/>
                      </p:tgtEl>
                    </p:cond>
                  </p:endCondLst>
                </p:cTn>
                <p:tgtEl>
                  <p:spTgt spid="6"/>
                </p:tgtEl>
              </p:cMediaNode>
            </p:audio>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C6486FC9-79B0-4876-B9A8-3F65D48DF71D}"/>
              </a:ext>
            </a:extLst>
          </p:cNvPr>
          <p:cNvPicPr>
            <a:picLocks noChangeAspect="1"/>
          </p:cNvPicPr>
          <p:nvPr/>
        </p:nvPicPr>
        <p:blipFill>
          <a:blip r:embed="rId5"/>
          <a:stretch>
            <a:fillRect/>
          </a:stretch>
        </p:blipFill>
        <p:spPr>
          <a:xfrm>
            <a:off x="2474183" y="231648"/>
            <a:ext cx="6816121" cy="3745121"/>
          </a:xfrm>
          <a:prstGeom prst="rect">
            <a:avLst/>
          </a:prstGeom>
        </p:spPr>
      </p:pic>
      <p:sp>
        <p:nvSpPr>
          <p:cNvPr id="2" name="Title 1"/>
          <p:cNvSpPr>
            <a:spLocks noGrp="1"/>
          </p:cNvSpPr>
          <p:nvPr>
            <p:ph type="ctrTitle"/>
          </p:nvPr>
        </p:nvSpPr>
        <p:spPr>
          <a:xfrm>
            <a:off x="687377" y="1909346"/>
            <a:ext cx="10210778" cy="3383280"/>
          </a:xfrm>
        </p:spPr>
        <p:txBody>
          <a:bodyPr/>
          <a:lstStyle/>
          <a:p>
            <a:pPr algn="ctr"/>
            <a:r>
              <a:rPr lang="en-US" altLang="zh-CN" dirty="0">
                <a:solidFill>
                  <a:srgbClr val="C00000"/>
                </a:solidFill>
              </a:rPr>
              <a:t>Installation on Azure</a:t>
            </a:r>
            <a:endParaRPr lang="en-US" dirty="0">
              <a:solidFill>
                <a:srgbClr val="C00000"/>
              </a:solidFill>
            </a:endParaRPr>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1838283912"/>
      </p:ext>
    </p:extLst>
  </p:cSld>
  <p:clrMapOvr>
    <a:masterClrMapping/>
  </p:clrMapOvr>
  <mc:AlternateContent xmlns:mc="http://schemas.openxmlformats.org/markup-compatibility/2006">
    <mc:Choice xmlns:p14="http://schemas.microsoft.com/office/powerpoint/2010/main" Requires="p14">
      <p:transition spd="med" p14:dur="700" advClick="0" advTm="6288">
        <p:fade/>
      </p:transition>
    </mc:Choice>
    <mc:Fallback>
      <p:transition spd="med" advClick="0" advTm="628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par>
                          <p:cTn id="7" fill="hold">
                            <p:stCondLst>
                              <p:cond delay="0"/>
                            </p:stCondLst>
                            <p:childTnLst>
                              <p:par>
                                <p:cTn id="8" presetID="10" presetClass="entr" presetSubtype="0" fill="hold" grpId="0" nodeType="after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3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1" fill="hold" display="0">
                  <p:stCondLst>
                    <p:cond delay="indefinite"/>
                  </p:stCondLst>
                  <p:endCondLst>
                    <p:cond evt="onStopAudio" delay="0">
                      <p:tgtEl>
                        <p:sldTgt/>
                      </p:tgtEl>
                    </p:cond>
                  </p:endCondLst>
                </p:cTn>
                <p:tgtEl>
                  <p:spTgt spid="6"/>
                </p:tgtEl>
              </p:cMediaNode>
            </p:audio>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Prepare Dev Box</a:t>
            </a:r>
          </a:p>
        </p:txBody>
      </p:sp>
      <p:pic>
        <p:nvPicPr>
          <p:cNvPr id="6" name="Picture 5">
            <a:extLst>
              <a:ext uri="{FF2B5EF4-FFF2-40B4-BE49-F238E27FC236}">
                <a16:creationId xmlns:a16="http://schemas.microsoft.com/office/drawing/2014/main" xmlns="" id="{E20C764E-4EEF-4569-8762-9309C88621FD}"/>
              </a:ext>
            </a:extLst>
          </p:cNvPr>
          <p:cNvPicPr>
            <a:picLocks noChangeAspect="1"/>
          </p:cNvPicPr>
          <p:nvPr/>
        </p:nvPicPr>
        <p:blipFill>
          <a:blip r:embed="rId5"/>
          <a:stretch>
            <a:fillRect/>
          </a:stretch>
        </p:blipFill>
        <p:spPr>
          <a:xfrm>
            <a:off x="964351" y="1821182"/>
            <a:ext cx="1425726" cy="1181881"/>
          </a:xfrm>
          <a:prstGeom prst="rect">
            <a:avLst/>
          </a:prstGeom>
        </p:spPr>
      </p:pic>
      <p:pic>
        <p:nvPicPr>
          <p:cNvPr id="8" name="Picture 7">
            <a:extLst>
              <a:ext uri="{FF2B5EF4-FFF2-40B4-BE49-F238E27FC236}">
                <a16:creationId xmlns:a16="http://schemas.microsoft.com/office/drawing/2014/main" xmlns="" id="{9AA3EF79-649A-4712-B4CA-DBCF3A702F63}"/>
              </a:ext>
            </a:extLst>
          </p:cNvPr>
          <p:cNvPicPr>
            <a:picLocks noChangeAspect="1"/>
          </p:cNvPicPr>
          <p:nvPr/>
        </p:nvPicPr>
        <p:blipFill>
          <a:blip r:embed="rId6"/>
          <a:stretch>
            <a:fillRect/>
          </a:stretch>
        </p:blipFill>
        <p:spPr>
          <a:xfrm>
            <a:off x="3663483" y="1561497"/>
            <a:ext cx="2004796" cy="1789538"/>
          </a:xfrm>
          <a:prstGeom prst="rect">
            <a:avLst/>
          </a:prstGeom>
        </p:spPr>
      </p:pic>
      <p:sp>
        <p:nvSpPr>
          <p:cNvPr id="9" name="Cross 8">
            <a:extLst>
              <a:ext uri="{FF2B5EF4-FFF2-40B4-BE49-F238E27FC236}">
                <a16:creationId xmlns:a16="http://schemas.microsoft.com/office/drawing/2014/main" xmlns="" id="{93A6C182-FF41-4E19-9F84-F7FF4B5ABEAA}"/>
              </a:ext>
            </a:extLst>
          </p:cNvPr>
          <p:cNvSpPr/>
          <p:nvPr/>
        </p:nvSpPr>
        <p:spPr>
          <a:xfrm>
            <a:off x="2776334" y="1910778"/>
            <a:ext cx="863950" cy="1002687"/>
          </a:xfrm>
          <a:prstGeom prst="plus">
            <a:avLst>
              <a:gd name="adj" fmla="val 4324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xmlns="" id="{E0E0809E-603E-4D04-9FB4-4D5E8F010ACC}"/>
              </a:ext>
            </a:extLst>
          </p:cNvPr>
          <p:cNvPicPr>
            <a:picLocks noChangeAspect="1"/>
          </p:cNvPicPr>
          <p:nvPr/>
        </p:nvPicPr>
        <p:blipFill>
          <a:blip r:embed="rId7"/>
          <a:stretch>
            <a:fillRect/>
          </a:stretch>
        </p:blipFill>
        <p:spPr>
          <a:xfrm>
            <a:off x="6447440" y="1374588"/>
            <a:ext cx="2442761" cy="1900468"/>
          </a:xfrm>
          <a:prstGeom prst="rect">
            <a:avLst/>
          </a:prstGeom>
        </p:spPr>
      </p:pic>
      <p:sp>
        <p:nvSpPr>
          <p:cNvPr id="13" name="Cross 12">
            <a:extLst>
              <a:ext uri="{FF2B5EF4-FFF2-40B4-BE49-F238E27FC236}">
                <a16:creationId xmlns:a16="http://schemas.microsoft.com/office/drawing/2014/main" xmlns="" id="{BD065508-1CD4-4162-A15E-F882CEEC2885}"/>
              </a:ext>
            </a:extLst>
          </p:cNvPr>
          <p:cNvSpPr/>
          <p:nvPr/>
        </p:nvSpPr>
        <p:spPr>
          <a:xfrm>
            <a:off x="5664025" y="1823479"/>
            <a:ext cx="863950" cy="1002687"/>
          </a:xfrm>
          <a:prstGeom prst="plus">
            <a:avLst>
              <a:gd name="adj" fmla="val 4324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xmlns="" id="{3ED7C975-88C3-435C-AAAD-7527749A3416}"/>
              </a:ext>
            </a:extLst>
          </p:cNvPr>
          <p:cNvPicPr>
            <a:picLocks noChangeAspect="1"/>
          </p:cNvPicPr>
          <p:nvPr/>
        </p:nvPicPr>
        <p:blipFill>
          <a:blip r:embed="rId5"/>
          <a:stretch>
            <a:fillRect/>
          </a:stretch>
        </p:blipFill>
        <p:spPr>
          <a:xfrm>
            <a:off x="1033287" y="4174447"/>
            <a:ext cx="1425726" cy="1181881"/>
          </a:xfrm>
          <a:prstGeom prst="rect">
            <a:avLst/>
          </a:prstGeom>
        </p:spPr>
      </p:pic>
      <p:sp>
        <p:nvSpPr>
          <p:cNvPr id="15" name="Cross 14">
            <a:extLst>
              <a:ext uri="{FF2B5EF4-FFF2-40B4-BE49-F238E27FC236}">
                <a16:creationId xmlns:a16="http://schemas.microsoft.com/office/drawing/2014/main" xmlns="" id="{D5C04F45-73AB-4316-8FDD-0C58D183F6C9}"/>
              </a:ext>
            </a:extLst>
          </p:cNvPr>
          <p:cNvSpPr/>
          <p:nvPr/>
        </p:nvSpPr>
        <p:spPr>
          <a:xfrm>
            <a:off x="2776334" y="4264045"/>
            <a:ext cx="863950" cy="1002687"/>
          </a:xfrm>
          <a:prstGeom prst="plus">
            <a:avLst>
              <a:gd name="adj" fmla="val 4324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xmlns="" id="{0702B8BF-1ED0-493C-8AC9-679CDCB3B049}"/>
              </a:ext>
            </a:extLst>
          </p:cNvPr>
          <p:cNvSpPr txBox="1"/>
          <p:nvPr/>
        </p:nvSpPr>
        <p:spPr>
          <a:xfrm>
            <a:off x="4026541" y="4521551"/>
            <a:ext cx="1981357" cy="646331"/>
          </a:xfrm>
          <a:prstGeom prst="rect">
            <a:avLst/>
          </a:prstGeom>
          <a:noFill/>
        </p:spPr>
        <p:txBody>
          <a:bodyPr wrap="square" rtlCol="0">
            <a:spAutoFit/>
          </a:bodyPr>
          <a:lstStyle/>
          <a:p>
            <a:r>
              <a:rPr lang="en-US" dirty="0"/>
              <a:t>Installation script for</a:t>
            </a:r>
          </a:p>
        </p:txBody>
      </p:sp>
      <p:sp>
        <p:nvSpPr>
          <p:cNvPr id="17" name="TextBox 16">
            <a:extLst>
              <a:ext uri="{FF2B5EF4-FFF2-40B4-BE49-F238E27FC236}">
                <a16:creationId xmlns:a16="http://schemas.microsoft.com/office/drawing/2014/main" xmlns="" id="{9A708DBE-1ADB-4D4D-86FC-FE1697DD956E}"/>
              </a:ext>
            </a:extLst>
          </p:cNvPr>
          <p:cNvSpPr txBox="1"/>
          <p:nvPr/>
        </p:nvSpPr>
        <p:spPr>
          <a:xfrm>
            <a:off x="4376508" y="3525979"/>
            <a:ext cx="877163" cy="646331"/>
          </a:xfrm>
          <a:prstGeom prst="rect">
            <a:avLst/>
          </a:prstGeom>
          <a:noFill/>
        </p:spPr>
        <p:txBody>
          <a:bodyPr wrap="none" rtlCol="0">
            <a:spAutoFit/>
          </a:bodyPr>
          <a:lstStyle/>
          <a:p>
            <a:r>
              <a:rPr lang="en-US" sz="3600" dirty="0">
                <a:solidFill>
                  <a:srgbClr val="FF0000"/>
                </a:solidFill>
              </a:rPr>
              <a:t>OR</a:t>
            </a:r>
          </a:p>
        </p:txBody>
      </p:sp>
      <p:pic>
        <p:nvPicPr>
          <p:cNvPr id="18" name="Picture 17">
            <a:extLst>
              <a:ext uri="{FF2B5EF4-FFF2-40B4-BE49-F238E27FC236}">
                <a16:creationId xmlns:a16="http://schemas.microsoft.com/office/drawing/2014/main" xmlns="" id="{4802AE1B-F838-4E5E-BD97-01CCD6D96860}"/>
              </a:ext>
            </a:extLst>
          </p:cNvPr>
          <p:cNvPicPr>
            <a:picLocks noChangeAspect="1"/>
          </p:cNvPicPr>
          <p:nvPr/>
        </p:nvPicPr>
        <p:blipFill>
          <a:blip r:embed="rId6"/>
          <a:stretch>
            <a:fillRect/>
          </a:stretch>
        </p:blipFill>
        <p:spPr>
          <a:xfrm>
            <a:off x="6259962" y="4307726"/>
            <a:ext cx="892847" cy="796981"/>
          </a:xfrm>
          <a:prstGeom prst="rect">
            <a:avLst/>
          </a:prstGeom>
        </p:spPr>
      </p:pic>
      <p:sp>
        <p:nvSpPr>
          <p:cNvPr id="19" name="Cross 18">
            <a:extLst>
              <a:ext uri="{FF2B5EF4-FFF2-40B4-BE49-F238E27FC236}">
                <a16:creationId xmlns:a16="http://schemas.microsoft.com/office/drawing/2014/main" xmlns="" id="{9C1E2634-6834-495B-8DF4-79F558BE1DD0}"/>
              </a:ext>
            </a:extLst>
          </p:cNvPr>
          <p:cNvSpPr/>
          <p:nvPr/>
        </p:nvSpPr>
        <p:spPr>
          <a:xfrm>
            <a:off x="7236844" y="4204872"/>
            <a:ext cx="790957" cy="789644"/>
          </a:xfrm>
          <a:prstGeom prst="plus">
            <a:avLst>
              <a:gd name="adj" fmla="val 4484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1" name="Picture 20">
            <a:extLst>
              <a:ext uri="{FF2B5EF4-FFF2-40B4-BE49-F238E27FC236}">
                <a16:creationId xmlns:a16="http://schemas.microsoft.com/office/drawing/2014/main" xmlns="" id="{56D1C902-598C-4044-8DEA-7544AE3ABF6F}"/>
              </a:ext>
            </a:extLst>
          </p:cNvPr>
          <p:cNvPicPr>
            <a:picLocks noChangeAspect="1"/>
          </p:cNvPicPr>
          <p:nvPr/>
        </p:nvPicPr>
        <p:blipFill>
          <a:blip r:embed="rId8"/>
          <a:stretch>
            <a:fillRect/>
          </a:stretch>
        </p:blipFill>
        <p:spPr>
          <a:xfrm>
            <a:off x="8068267" y="4145791"/>
            <a:ext cx="1118618" cy="1118618"/>
          </a:xfrm>
          <a:prstGeom prst="rect">
            <a:avLst/>
          </a:prstGeom>
        </p:spPr>
      </p:pic>
      <p:pic>
        <p:nvPicPr>
          <p:cNvPr id="23" name="Picture 22">
            <a:extLst>
              <a:ext uri="{FF2B5EF4-FFF2-40B4-BE49-F238E27FC236}">
                <a16:creationId xmlns:a16="http://schemas.microsoft.com/office/drawing/2014/main" xmlns="" id="{A909E17D-4D81-48EA-99C7-8982D2F07E3F}"/>
              </a:ext>
            </a:extLst>
          </p:cNvPr>
          <p:cNvPicPr>
            <a:picLocks noChangeAspect="1"/>
          </p:cNvPicPr>
          <p:nvPr/>
        </p:nvPicPr>
        <p:blipFill>
          <a:blip r:embed="rId9"/>
          <a:stretch>
            <a:fillRect/>
          </a:stretch>
        </p:blipFill>
        <p:spPr>
          <a:xfrm>
            <a:off x="9643450" y="3921413"/>
            <a:ext cx="2349588" cy="1415415"/>
          </a:xfrm>
          <a:prstGeom prst="rect">
            <a:avLst/>
          </a:prstGeom>
        </p:spPr>
      </p:pic>
      <p:sp>
        <p:nvSpPr>
          <p:cNvPr id="24" name="Cross 23">
            <a:extLst>
              <a:ext uri="{FF2B5EF4-FFF2-40B4-BE49-F238E27FC236}">
                <a16:creationId xmlns:a16="http://schemas.microsoft.com/office/drawing/2014/main" xmlns="" id="{6365B1CB-56C2-4F21-8528-63F06EE955D9}"/>
              </a:ext>
            </a:extLst>
          </p:cNvPr>
          <p:cNvSpPr/>
          <p:nvPr/>
        </p:nvSpPr>
        <p:spPr>
          <a:xfrm>
            <a:off x="9047777" y="4234299"/>
            <a:ext cx="790957" cy="789644"/>
          </a:xfrm>
          <a:prstGeom prst="plus">
            <a:avLst>
              <a:gd name="adj" fmla="val 4484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2494812363"/>
      </p:ext>
    </p:extLst>
  </p:cSld>
  <p:clrMapOvr>
    <a:masterClrMapping/>
  </p:clrMapOvr>
  <mc:AlternateContent xmlns:mc="http://schemas.openxmlformats.org/markup-compatibility/2006">
    <mc:Choice xmlns:p14="http://schemas.microsoft.com/office/powerpoint/2010/main" Requires="p14">
      <p:transition spd="med" p14:dur="700" advTm="16695">
        <p:fade/>
      </p:transition>
    </mc:Choice>
    <mc:Fallback>
      <p:transition spd="med" advTm="1669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par>
                          <p:cTn id="7" fill="hold">
                            <p:stCondLst>
                              <p:cond delay="0"/>
                            </p:stCondLst>
                            <p:childTnLst>
                              <p:par>
                                <p:cTn id="8" presetID="10" presetClass="entr" presetSubtype="0" fill="hold" grpId="0" nodeType="after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1" fill="hold" display="0">
                  <p:stCondLst>
                    <p:cond delay="indefinite"/>
                  </p:stCondLst>
                  <p:endCondLst>
                    <p:cond evt="onStopAudio" delay="0">
                      <p:tgtEl>
                        <p:sldTgt/>
                      </p:tgtEl>
                    </p:cond>
                  </p:endCondLst>
                </p:cTn>
                <p:tgtEl>
                  <p:spTgt spid="4"/>
                </p:tgtEl>
              </p:cMediaNode>
            </p:audio>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439FBBB0-5471-4DB6-924B-A7F7B051A7E2}"/>
              </a:ext>
            </a:extLst>
          </p:cNvPr>
          <p:cNvPicPr>
            <a:picLocks noChangeAspect="1"/>
          </p:cNvPicPr>
          <p:nvPr/>
        </p:nvPicPr>
        <p:blipFill rotWithShape="1">
          <a:blip r:embed="rId5"/>
          <a:srcRect r="53821" b="60184"/>
          <a:stretch/>
        </p:blipFill>
        <p:spPr>
          <a:xfrm>
            <a:off x="270439" y="195492"/>
            <a:ext cx="11018212" cy="5789098"/>
          </a:xfrm>
          <a:prstGeom prst="rect">
            <a:avLst/>
          </a:prstGeom>
        </p:spPr>
      </p:pic>
      <p:grpSp>
        <p:nvGrpSpPr>
          <p:cNvPr id="14" name="Group 13">
            <a:extLst>
              <a:ext uri="{FF2B5EF4-FFF2-40B4-BE49-F238E27FC236}">
                <a16:creationId xmlns:a16="http://schemas.microsoft.com/office/drawing/2014/main" xmlns="" id="{A753DA38-6A65-440D-8ADB-946568A4DE0B}"/>
              </a:ext>
            </a:extLst>
          </p:cNvPr>
          <p:cNvGrpSpPr/>
          <p:nvPr/>
        </p:nvGrpSpPr>
        <p:grpSpPr>
          <a:xfrm>
            <a:off x="3890930" y="769357"/>
            <a:ext cx="6835928" cy="3272697"/>
            <a:chOff x="6394493" y="-2364828"/>
            <a:chExt cx="6835928" cy="3272697"/>
          </a:xfrm>
        </p:grpSpPr>
        <p:sp>
          <p:nvSpPr>
            <p:cNvPr id="7" name="Oval 6">
              <a:extLst>
                <a:ext uri="{FF2B5EF4-FFF2-40B4-BE49-F238E27FC236}">
                  <a16:creationId xmlns:a16="http://schemas.microsoft.com/office/drawing/2014/main" xmlns="" id="{F624CACA-6521-4AF0-81B9-4228198CF136}"/>
                </a:ext>
              </a:extLst>
            </p:cNvPr>
            <p:cNvSpPr/>
            <p:nvPr/>
          </p:nvSpPr>
          <p:spPr>
            <a:xfrm>
              <a:off x="6394493" y="-2364828"/>
              <a:ext cx="4890727" cy="2635995"/>
            </a:xfrm>
            <a:prstGeom prst="ellipse">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xmlns="" id="{79B746C9-4D21-4CE8-B540-89ECA01DA358}"/>
                </a:ext>
              </a:extLst>
            </p:cNvPr>
            <p:cNvCxnSpPr>
              <a:cxnSpLocks/>
              <a:stCxn id="7" idx="4"/>
            </p:cNvCxnSpPr>
            <p:nvPr/>
          </p:nvCxnSpPr>
          <p:spPr>
            <a:xfrm flipH="1">
              <a:off x="7399020" y="271167"/>
              <a:ext cx="1440837" cy="220717"/>
            </a:xfrm>
            <a:prstGeom prst="straightConnector1">
              <a:avLst/>
            </a:prstGeom>
            <a:ln w="38100">
              <a:solidFill>
                <a:srgbClr val="FFFF00"/>
              </a:solidFill>
              <a:tailEnd type="stealth" w="lg" len="med"/>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xmlns="" id="{DDDB26C2-D3FB-4323-AD31-1737EB343DA8}"/>
                </a:ext>
              </a:extLst>
            </p:cNvPr>
            <p:cNvSpPr txBox="1"/>
            <p:nvPr/>
          </p:nvSpPr>
          <p:spPr>
            <a:xfrm>
              <a:off x="6673805" y="538537"/>
              <a:ext cx="6556616" cy="369332"/>
            </a:xfrm>
            <a:prstGeom prst="rect">
              <a:avLst/>
            </a:prstGeom>
            <a:noFill/>
          </p:spPr>
          <p:txBody>
            <a:bodyPr wrap="square" rtlCol="0">
              <a:spAutoFit/>
            </a:bodyPr>
            <a:lstStyle/>
            <a:p>
              <a:r>
                <a:rPr lang="en-US" dirty="0">
                  <a:solidFill>
                    <a:srgbClr val="FFFF00"/>
                  </a:solidFill>
                </a:rPr>
                <a:t>prepare configuration file </a:t>
              </a:r>
              <a:r>
                <a:rPr lang="en-US" dirty="0" err="1">
                  <a:solidFill>
                    <a:srgbClr val="FFFF00"/>
                  </a:solidFill>
                </a:rPr>
                <a:t>src</a:t>
              </a:r>
              <a:r>
                <a:rPr lang="en-US" dirty="0">
                  <a:solidFill>
                    <a:srgbClr val="FFFF00"/>
                  </a:solidFill>
                </a:rPr>
                <a:t>/</a:t>
              </a:r>
              <a:r>
                <a:rPr lang="en-US" dirty="0" err="1">
                  <a:solidFill>
                    <a:srgbClr val="FFFF00"/>
                  </a:solidFill>
                </a:rPr>
                <a:t>ClusterBootstrap</a:t>
              </a:r>
              <a:r>
                <a:rPr lang="en-US" dirty="0">
                  <a:solidFill>
                    <a:srgbClr val="FFFF00"/>
                  </a:solidFill>
                </a:rPr>
                <a:t>/</a:t>
              </a:r>
              <a:r>
                <a:rPr lang="en-US" dirty="0" err="1">
                  <a:solidFill>
                    <a:srgbClr val="FFFF00"/>
                  </a:solidFill>
                </a:rPr>
                <a:t>config.yaml</a:t>
              </a:r>
              <a:endParaRPr lang="en-US" dirty="0">
                <a:solidFill>
                  <a:srgbClr val="FFFF00"/>
                </a:solidFill>
              </a:endParaRPr>
            </a:p>
          </p:txBody>
        </p:sp>
      </p:gr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1476019738"/>
      </p:ext>
    </p:extLst>
  </p:cSld>
  <p:clrMapOvr>
    <a:masterClrMapping/>
  </p:clrMapOvr>
  <mc:AlternateContent xmlns:mc="http://schemas.openxmlformats.org/markup-compatibility/2006">
    <mc:Choice xmlns:p14="http://schemas.microsoft.com/office/powerpoint/2010/main" Requires="p14">
      <p:transition spd="med" p14:dur="700" advClick="0" advTm="10976">
        <p:fade/>
      </p:transition>
    </mc:Choice>
    <mc:Fallback>
      <p:transition spd="med" advClick="0" advTm="1097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par>
                          <p:cTn id="7" fill="hold">
                            <p:stCondLst>
                              <p:cond delay="0"/>
                            </p:stCondLst>
                            <p:childTnLst>
                              <p:par>
                                <p:cTn id="8" presetID="10" presetClass="entr" presetSubtype="0" fill="hold" nodeType="after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2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1" fill="hold" display="0">
                  <p:stCondLst>
                    <p:cond delay="indefinite"/>
                  </p:stCondLst>
                  <p:endCondLst>
                    <p:cond evt="onStopAudio" delay="0">
                      <p:tgtEl>
                        <p:sldTgt/>
                      </p:tgtEl>
                    </p:cond>
                  </p:endCondLst>
                </p:cTn>
                <p:tgtEl>
                  <p:spTgt spid="3"/>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74E4071F-2A5C-45A6-860E-3557129FB109}"/>
              </a:ext>
            </a:extLst>
          </p:cNvPr>
          <p:cNvPicPr>
            <a:picLocks noChangeAspect="1"/>
          </p:cNvPicPr>
          <p:nvPr/>
        </p:nvPicPr>
        <p:blipFill rotWithShape="1">
          <a:blip r:embed="rId5"/>
          <a:srcRect l="22966" t="19694" r="34099"/>
          <a:stretch/>
        </p:blipFill>
        <p:spPr>
          <a:xfrm>
            <a:off x="343949" y="276837"/>
            <a:ext cx="4832059" cy="5507372"/>
          </a:xfrm>
          <a:prstGeom prst="rect">
            <a:avLst/>
          </a:prstGeom>
        </p:spPr>
      </p:pic>
      <p:pic>
        <p:nvPicPr>
          <p:cNvPr id="7" name="Picture 6">
            <a:extLst>
              <a:ext uri="{FF2B5EF4-FFF2-40B4-BE49-F238E27FC236}">
                <a16:creationId xmlns:a16="http://schemas.microsoft.com/office/drawing/2014/main" xmlns="" id="{EE8C50F4-CFBB-44D4-B8ED-87630718F09A}"/>
              </a:ext>
            </a:extLst>
          </p:cNvPr>
          <p:cNvPicPr>
            <a:picLocks noChangeAspect="1"/>
          </p:cNvPicPr>
          <p:nvPr/>
        </p:nvPicPr>
        <p:blipFill rotWithShape="1">
          <a:blip r:embed="rId6"/>
          <a:srcRect l="21774" t="18838" r="35589"/>
          <a:stretch/>
        </p:blipFill>
        <p:spPr>
          <a:xfrm>
            <a:off x="6711193" y="276837"/>
            <a:ext cx="4798503" cy="5566095"/>
          </a:xfrm>
          <a:prstGeom prst="rect">
            <a:avLst/>
          </a:prstGeom>
        </p:spPr>
      </p:pic>
      <p:sp>
        <p:nvSpPr>
          <p:cNvPr id="10" name="TextBox 9">
            <a:extLst>
              <a:ext uri="{FF2B5EF4-FFF2-40B4-BE49-F238E27FC236}">
                <a16:creationId xmlns:a16="http://schemas.microsoft.com/office/drawing/2014/main" xmlns="" id="{912D4A83-F7E1-493C-BDD8-AC7256D893FA}"/>
              </a:ext>
            </a:extLst>
          </p:cNvPr>
          <p:cNvSpPr txBox="1"/>
          <p:nvPr/>
        </p:nvSpPr>
        <p:spPr>
          <a:xfrm>
            <a:off x="529420" y="6336268"/>
            <a:ext cx="10900580" cy="369332"/>
          </a:xfrm>
          <a:prstGeom prst="rect">
            <a:avLst/>
          </a:prstGeom>
          <a:noFill/>
        </p:spPr>
        <p:txBody>
          <a:bodyPr wrap="square" rtlCol="0">
            <a:spAutoFit/>
          </a:bodyPr>
          <a:lstStyle/>
          <a:p>
            <a:r>
              <a:rPr lang="en-US" dirty="0">
                <a:solidFill>
                  <a:srgbClr val="FF0000"/>
                </a:solidFill>
              </a:rPr>
              <a:t>Authentication for Microsoft </a:t>
            </a:r>
            <a:r>
              <a:rPr lang="en-US" dirty="0" err="1">
                <a:solidFill>
                  <a:srgbClr val="FF0000"/>
                </a:solidFill>
              </a:rPr>
              <a:t>corp</a:t>
            </a:r>
            <a:r>
              <a:rPr lang="en-US" dirty="0">
                <a:solidFill>
                  <a:srgbClr val="FF0000"/>
                </a:solidFill>
              </a:rPr>
              <a:t> users have been pre-configured, please contact authors for information.  </a:t>
            </a:r>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661993359"/>
      </p:ext>
    </p:extLst>
  </p:cSld>
  <p:clrMapOvr>
    <a:masterClrMapping/>
  </p:clrMapOvr>
  <mc:AlternateContent xmlns:mc="http://schemas.openxmlformats.org/markup-compatibility/2006">
    <mc:Choice xmlns:p14="http://schemas.microsoft.com/office/powerpoint/2010/main" Requires="p14">
      <p:transition spd="med" p14:dur="700" advClick="0" advTm="7972">
        <p:fade/>
      </p:transition>
    </mc:Choice>
    <mc:Fallback>
      <p:transition spd="med" advClick="0" advTm="797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E0786223-AB54-47E3-BC2F-A66EA45BDF06}"/>
              </a:ext>
            </a:extLst>
          </p:cNvPr>
          <p:cNvPicPr>
            <a:picLocks noChangeAspect="1"/>
          </p:cNvPicPr>
          <p:nvPr/>
        </p:nvPicPr>
        <p:blipFill rotWithShape="1">
          <a:blip r:embed="rId5"/>
          <a:srcRect l="30080" t="16024" r="24643" b="2222"/>
          <a:stretch/>
        </p:blipFill>
        <p:spPr>
          <a:xfrm>
            <a:off x="409679" y="260059"/>
            <a:ext cx="5227723" cy="5752051"/>
          </a:xfrm>
          <a:prstGeom prst="rect">
            <a:avLst/>
          </a:prstGeom>
        </p:spPr>
      </p:pic>
      <p:sp>
        <p:nvSpPr>
          <p:cNvPr id="14" name="TextBox 13">
            <a:extLst>
              <a:ext uri="{FF2B5EF4-FFF2-40B4-BE49-F238E27FC236}">
                <a16:creationId xmlns:a16="http://schemas.microsoft.com/office/drawing/2014/main" xmlns="" id="{63B8AF6B-16FF-4F83-B59D-8D0D9BE31E45}"/>
              </a:ext>
            </a:extLst>
          </p:cNvPr>
          <p:cNvSpPr txBox="1"/>
          <p:nvPr/>
        </p:nvSpPr>
        <p:spPr>
          <a:xfrm>
            <a:off x="5814484" y="401016"/>
            <a:ext cx="6556616" cy="1477328"/>
          </a:xfrm>
          <a:prstGeom prst="rect">
            <a:avLst/>
          </a:prstGeom>
          <a:noFill/>
        </p:spPr>
        <p:txBody>
          <a:bodyPr wrap="square" rtlCol="0">
            <a:spAutoFit/>
          </a:bodyPr>
          <a:lstStyle/>
          <a:p>
            <a:r>
              <a:rPr lang="en-US" dirty="0">
                <a:solidFill>
                  <a:srgbClr val="FF0000"/>
                </a:solidFill>
              </a:rPr>
              <a:t>Run these scripts one-by-one to:</a:t>
            </a:r>
          </a:p>
          <a:p>
            <a:endParaRPr lang="en-US" dirty="0">
              <a:solidFill>
                <a:srgbClr val="FF0000"/>
              </a:solidFill>
            </a:endParaRPr>
          </a:p>
          <a:p>
            <a:pPr marL="285750" indent="-285750">
              <a:buFont typeface="Arial" panose="020B0604020202020204" pitchFamily="34" charset="0"/>
              <a:buChar char="•"/>
            </a:pPr>
            <a:r>
              <a:rPr lang="en-US" dirty="0">
                <a:solidFill>
                  <a:srgbClr val="FF0000"/>
                </a:solidFill>
              </a:rPr>
              <a:t>Generate Azure VM</a:t>
            </a:r>
          </a:p>
          <a:p>
            <a:pPr marL="285750" indent="-285750">
              <a:buFont typeface="Arial" panose="020B0604020202020204" pitchFamily="34" charset="0"/>
              <a:buChar char="•"/>
            </a:pPr>
            <a:r>
              <a:rPr lang="en-US" dirty="0">
                <a:solidFill>
                  <a:srgbClr val="FF0000"/>
                </a:solidFill>
              </a:rPr>
              <a:t>Generate configuration file for the Azure Cluster</a:t>
            </a:r>
          </a:p>
          <a:p>
            <a:pPr marL="285750" indent="-285750">
              <a:buFont typeface="Arial" panose="020B0604020202020204" pitchFamily="34" charset="0"/>
              <a:buChar char="•"/>
            </a:pPr>
            <a:r>
              <a:rPr lang="en-US" dirty="0">
                <a:solidFill>
                  <a:srgbClr val="FF0000"/>
                </a:solidFill>
              </a:rPr>
              <a:t>Deploy </a:t>
            </a:r>
            <a:r>
              <a:rPr lang="en-US" dirty="0" err="1">
                <a:solidFill>
                  <a:srgbClr val="FF0000"/>
                </a:solidFill>
              </a:rPr>
              <a:t>Kubernete</a:t>
            </a:r>
            <a:r>
              <a:rPr lang="en-US" dirty="0">
                <a:solidFill>
                  <a:srgbClr val="FF0000"/>
                </a:solidFill>
              </a:rPr>
              <a:t> Cluster &amp; DL Workspace runtime</a:t>
            </a: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3186832633"/>
      </p:ext>
    </p:extLst>
  </p:cSld>
  <p:clrMapOvr>
    <a:masterClrMapping/>
  </p:clrMapOvr>
  <mc:AlternateContent xmlns:mc="http://schemas.openxmlformats.org/markup-compatibility/2006">
    <mc:Choice xmlns:p14="http://schemas.microsoft.com/office/powerpoint/2010/main" Requires="p14">
      <p:transition spd="med" p14:dur="700" advClick="0" advTm="16158">
        <p:fade/>
      </p:transition>
    </mc:Choice>
    <mc:Fallback>
      <p:transition spd="med" advClick="0" advTm="1615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par>
                          <p:cTn id="7" fill="hold">
                            <p:stCondLst>
                              <p:cond delay="0"/>
                            </p:stCondLst>
                            <p:childTnLst>
                              <p:par>
                                <p:cTn id="8" presetID="10" presetClass="entr" presetSubtype="0" fill="hold" grpId="0" nodeType="after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3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1" fill="hold" display="0">
                  <p:stCondLst>
                    <p:cond delay="indefinite"/>
                  </p:stCondLst>
                  <p:endCondLst>
                    <p:cond evt="onStopAudio" delay="0">
                      <p:tgtEl>
                        <p:sldTgt/>
                      </p:tgtEl>
                    </p:cond>
                  </p:endCondLst>
                </p:cTn>
                <p:tgtEl>
                  <p:spTgt spid="2"/>
                </p:tgtEl>
              </p:cMediaNode>
            </p:audio>
          </p:childTnLst>
        </p:cTn>
      </p:par>
    </p:tnLst>
    <p:bldLst>
      <p:bldP spid="1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D50BCE71-1D4E-4948-8FF6-715E7FA99567}"/>
              </a:ext>
            </a:extLst>
          </p:cNvPr>
          <p:cNvPicPr>
            <a:picLocks noChangeAspect="1"/>
          </p:cNvPicPr>
          <p:nvPr/>
        </p:nvPicPr>
        <p:blipFill rotWithShape="1">
          <a:blip r:embed="rId5"/>
          <a:srcRect t="14599"/>
          <a:stretch/>
        </p:blipFill>
        <p:spPr>
          <a:xfrm>
            <a:off x="168636" y="151504"/>
            <a:ext cx="11837703" cy="6160520"/>
          </a:xfrm>
          <a:prstGeom prst="rect">
            <a:avLst/>
          </a:prstGeom>
        </p:spPr>
      </p:pic>
      <p:sp>
        <p:nvSpPr>
          <p:cNvPr id="11" name="TextBox 10">
            <a:extLst>
              <a:ext uri="{FF2B5EF4-FFF2-40B4-BE49-F238E27FC236}">
                <a16:creationId xmlns:a16="http://schemas.microsoft.com/office/drawing/2014/main" xmlns="" id="{DDDB26C2-D3FB-4323-AD31-1737EB343DA8}"/>
              </a:ext>
            </a:extLst>
          </p:cNvPr>
          <p:cNvSpPr txBox="1"/>
          <p:nvPr/>
        </p:nvSpPr>
        <p:spPr>
          <a:xfrm>
            <a:off x="2304052" y="2754710"/>
            <a:ext cx="7566870" cy="954107"/>
          </a:xfrm>
          <a:prstGeom prst="rect">
            <a:avLst/>
          </a:prstGeom>
          <a:noFill/>
        </p:spPr>
        <p:txBody>
          <a:bodyPr wrap="square" rtlCol="0">
            <a:spAutoFit/>
          </a:bodyPr>
          <a:lstStyle/>
          <a:p>
            <a:r>
              <a:rPr lang="en-US" sz="2800" dirty="0">
                <a:solidFill>
                  <a:schemeClr val="bg1"/>
                </a:solidFill>
              </a:rPr>
              <a:t>You should have a fully functional cluster in about half an hour. </a:t>
            </a:r>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1512410387"/>
      </p:ext>
    </p:extLst>
  </p:cSld>
  <p:clrMapOvr>
    <a:masterClrMapping/>
  </p:clrMapOvr>
  <mc:AlternateContent xmlns:mc="http://schemas.openxmlformats.org/markup-compatibility/2006">
    <mc:Choice xmlns:p14="http://schemas.microsoft.com/office/powerpoint/2010/main" Requires="p14">
      <p:transition spd="med" p14:dur="700" advClick="0" advTm="8714">
        <p:fade/>
      </p:transition>
    </mc:Choice>
    <mc:Fallback>
      <p:transition spd="med" advClick="0" advTm="8714">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theme/theme1.xml><?xml version="1.0" encoding="utf-8"?>
<a:theme xmlns:a="http://schemas.openxmlformats.org/drawingml/2006/main" name="Diamond Grid 16x9">
  <a:themeElements>
    <a:clrScheme name="DiamondGrid">
      <a:dk1>
        <a:srgbClr val="2D2E2D"/>
      </a:dk1>
      <a:lt1>
        <a:sysClr val="window" lastClr="FFFFFF"/>
      </a:lt1>
      <a:dk2>
        <a:srgbClr val="000000"/>
      </a:dk2>
      <a:lt2>
        <a:srgbClr val="EAEAEA"/>
      </a:lt2>
      <a:accent1>
        <a:srgbClr val="D15A3E"/>
      </a:accent1>
      <a:accent2>
        <a:srgbClr val="B2B2B2"/>
      </a:accent2>
      <a:accent3>
        <a:srgbClr val="4F91A1"/>
      </a:accent3>
      <a:accent4>
        <a:srgbClr val="F0BA34"/>
      </a:accent4>
      <a:accent5>
        <a:srgbClr val="AEB733"/>
      </a:accent5>
      <a:accent6>
        <a:srgbClr val="926397"/>
      </a:accent6>
      <a:hlink>
        <a:srgbClr val="4F91A1"/>
      </a:hlink>
      <a:folHlink>
        <a:srgbClr val="808080"/>
      </a:folHlink>
    </a:clrScheme>
    <a:fontScheme name="Arial">
      <a:maj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usiness diamond grid presentation (widescreen).potx" id="{B2221865-AD13-4DF0-B68E-BF08E8CC5659}" vid="{BAA0C488-98B6-4F47-8E1C-5C7CD9605F73}"/>
    </a:ext>
  </a:extLst>
</a:theme>
</file>

<file path=ppt/theme/theme2.xml><?xml version="1.0" encoding="utf-8"?>
<a:theme xmlns:a="http://schemas.openxmlformats.org/drawingml/2006/main" name="Office Theme">
  <a:themeElements>
    <a:clrScheme name="DiamondGrid">
      <a:dk1>
        <a:srgbClr val="2D2E2D"/>
      </a:dk1>
      <a:lt1>
        <a:sysClr val="window" lastClr="FFFFFF"/>
      </a:lt1>
      <a:dk2>
        <a:srgbClr val="000000"/>
      </a:dk2>
      <a:lt2>
        <a:srgbClr val="EAEAEA"/>
      </a:lt2>
      <a:accent1>
        <a:srgbClr val="D15A3E"/>
      </a:accent1>
      <a:accent2>
        <a:srgbClr val="B2B2B2"/>
      </a:accent2>
      <a:accent3>
        <a:srgbClr val="4F91A1"/>
      </a:accent3>
      <a:accent4>
        <a:srgbClr val="F0BA34"/>
      </a:accent4>
      <a:accent5>
        <a:srgbClr val="AEB733"/>
      </a:accent5>
      <a:accent6>
        <a:srgbClr val="926397"/>
      </a:accent6>
      <a:hlink>
        <a:srgbClr val="4F91A1"/>
      </a:hlink>
      <a:folHlink>
        <a:srgbClr val="808080"/>
      </a:folHlink>
    </a:clrScheme>
    <a:fontScheme name="Arial">
      <a:maj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DiamondGrid">
      <a:dk1>
        <a:srgbClr val="2D2E2D"/>
      </a:dk1>
      <a:lt1>
        <a:sysClr val="window" lastClr="FFFFFF"/>
      </a:lt1>
      <a:dk2>
        <a:srgbClr val="000000"/>
      </a:dk2>
      <a:lt2>
        <a:srgbClr val="EAEAEA"/>
      </a:lt2>
      <a:accent1>
        <a:srgbClr val="D15A3E"/>
      </a:accent1>
      <a:accent2>
        <a:srgbClr val="B2B2B2"/>
      </a:accent2>
      <a:accent3>
        <a:srgbClr val="4F91A1"/>
      </a:accent3>
      <a:accent4>
        <a:srgbClr val="F0BA34"/>
      </a:accent4>
      <a:accent5>
        <a:srgbClr val="AEB733"/>
      </a:accent5>
      <a:accent6>
        <a:srgbClr val="926397"/>
      </a:accent6>
      <a:hlink>
        <a:srgbClr val="4F91A1"/>
      </a:hlink>
      <a:folHlink>
        <a:srgbClr val="808080"/>
      </a:folHlink>
    </a:clrScheme>
    <a:fontScheme name="Arial">
      <a:maj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Business diamond grid presentation (widescreen)</Template>
  <TotalTime>444</TotalTime>
  <Words>396</Words>
  <Application>Microsoft Office PowerPoint</Application>
  <PresentationFormat>Widescreen</PresentationFormat>
  <Paragraphs>39</Paragraphs>
  <Slides>8</Slides>
  <Notes>8</Notes>
  <HiddenSlides>0</HiddenSlides>
  <MMClips>8</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8</vt:i4>
      </vt:variant>
    </vt:vector>
  </HeadingPairs>
  <TitlesOfParts>
    <vt:vector size="11" baseType="lpstr">
      <vt:lpstr>幼圆</vt:lpstr>
      <vt:lpstr>Arial</vt:lpstr>
      <vt:lpstr>Diamond Grid 16x9</vt:lpstr>
      <vt:lpstr>DL Workspace</vt:lpstr>
      <vt:lpstr>DL Workspace is …</vt:lpstr>
      <vt:lpstr>Installation on Azure</vt:lpstr>
      <vt:lpstr>Prepare Dev Box</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DL Workspace</dc:title>
  <dc:creator>Jin Li (MICROSOFT RESEARCH)</dc:creator>
  <cp:lastModifiedBy>Jin Li</cp:lastModifiedBy>
  <cp:revision>77</cp:revision>
  <dcterms:created xsi:type="dcterms:W3CDTF">2017-09-13T18:34:11Z</dcterms:created>
  <dcterms:modified xsi:type="dcterms:W3CDTF">2017-09-14T05:12:13Z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0x010100AA3F7D94069FF64A86F7DFF56D60E3BE</vt:lpwstr>
  </property>
  <property fmtid="{D5CDD505-2E9C-101B-9397-08002B2CF9AE}" pid="3" name="InternalTags">
    <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y fmtid="{D5CDD505-2E9C-101B-9397-08002B2CF9AE}" pid="8" name="MSIP_Label_f42aa342-8706-4288-bd11-ebb85995028c_Enabled">
    <vt:lpwstr>True</vt:lpwstr>
  </property>
  <property fmtid="{D5CDD505-2E9C-101B-9397-08002B2CF9AE}" pid="9" name="MSIP_Label_f42aa342-8706-4288-bd11-ebb85995028c_SiteId">
    <vt:lpwstr>72f988bf-86f1-41af-91ab-2d7cd011db47</vt:lpwstr>
  </property>
  <property fmtid="{D5CDD505-2E9C-101B-9397-08002B2CF9AE}" pid="10" name="MSIP_Label_f42aa342-8706-4288-bd11-ebb85995028c_Ref">
    <vt:lpwstr>https://api.informationprotection.azure.com/api/72f988bf-86f1-41af-91ab-2d7cd011db47</vt:lpwstr>
  </property>
  <property fmtid="{D5CDD505-2E9C-101B-9397-08002B2CF9AE}" pid="11" name="MSIP_Label_f42aa342-8706-4288-bd11-ebb85995028c_Owner">
    <vt:lpwstr>jinl@microsoft.com</vt:lpwstr>
  </property>
  <property fmtid="{D5CDD505-2E9C-101B-9397-08002B2CF9AE}" pid="12" name="MSIP_Label_f42aa342-8706-4288-bd11-ebb85995028c_SetDate">
    <vt:lpwstr>2017-09-13T11:37:19.6917988-07:00</vt:lpwstr>
  </property>
  <property fmtid="{D5CDD505-2E9C-101B-9397-08002B2CF9AE}" pid="13" name="MSIP_Label_f42aa342-8706-4288-bd11-ebb85995028c_Name">
    <vt:lpwstr>General</vt:lpwstr>
  </property>
  <property fmtid="{D5CDD505-2E9C-101B-9397-08002B2CF9AE}" pid="14" name="MSIP_Label_f42aa342-8706-4288-bd11-ebb85995028c_Application">
    <vt:lpwstr>Microsoft Azure Information Protection</vt:lpwstr>
  </property>
  <property fmtid="{D5CDD505-2E9C-101B-9397-08002B2CF9AE}" pid="15" name="MSIP_Label_f42aa342-8706-4288-bd11-ebb85995028c_Extended_MSFT_Method">
    <vt:lpwstr>Automatic</vt:lpwstr>
  </property>
  <property fmtid="{D5CDD505-2E9C-101B-9397-08002B2CF9AE}" pid="16" name="Sensitivity">
    <vt:lpwstr>General</vt:lpwstr>
  </property>
</Properties>
</file>